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21"/>
  </p:notesMasterIdLst>
  <p:handoutMasterIdLst>
    <p:handoutMasterId r:id="rId22"/>
  </p:handoutMasterIdLst>
  <p:sldIdLst>
    <p:sldId id="267" r:id="rId3"/>
    <p:sldId id="334" r:id="rId4"/>
    <p:sldId id="335" r:id="rId5"/>
    <p:sldId id="333" r:id="rId6"/>
    <p:sldId id="321" r:id="rId7"/>
    <p:sldId id="322" r:id="rId8"/>
    <p:sldId id="323" r:id="rId9"/>
    <p:sldId id="324" r:id="rId10"/>
    <p:sldId id="330" r:id="rId11"/>
    <p:sldId id="326" r:id="rId12"/>
    <p:sldId id="328" r:id="rId13"/>
    <p:sldId id="325" r:id="rId14"/>
    <p:sldId id="327" r:id="rId15"/>
    <p:sldId id="318" r:id="rId16"/>
    <p:sldId id="269" r:id="rId17"/>
    <p:sldId id="320" r:id="rId18"/>
    <p:sldId id="336" r:id="rId19"/>
    <p:sldId id="298" r:id="rId20"/>
  </p:sldIdLst>
  <p:sldSz cx="9144000" cy="6858000" type="screen4x3"/>
  <p:notesSz cx="6902450" cy="9163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75749" autoAdjust="0"/>
  </p:normalViewPr>
  <p:slideViewPr>
    <p:cSldViewPr>
      <p:cViewPr>
        <p:scale>
          <a:sx n="75" d="100"/>
          <a:sy n="75" d="100"/>
        </p:scale>
        <p:origin x="-2436" y="-4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3258" y="-120"/>
      </p:cViewPr>
      <p:guideLst>
        <p:guide orient="horz" pos="2886"/>
        <p:guide pos="217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085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10013" y="0"/>
            <a:ext cx="2990850" cy="458788"/>
          </a:xfrm>
          <a:prstGeom prst="rect">
            <a:avLst/>
          </a:prstGeom>
        </p:spPr>
        <p:txBody>
          <a:bodyPr vert="horz" lIns="91440" tIns="45720" rIns="91440" bIns="45720" rtlCol="0"/>
          <a:lstStyle>
            <a:lvl1pPr algn="r">
              <a:defRPr sz="1200"/>
            </a:lvl1pPr>
          </a:lstStyle>
          <a:p>
            <a:fld id="{1AAC4AD4-34A2-4077-A966-38262A2F7435}" type="datetimeFigureOut">
              <a:rPr lang="en-US" smtClean="0"/>
              <a:t>11/12/2015</a:t>
            </a:fld>
            <a:endParaRPr lang="en-US"/>
          </a:p>
        </p:txBody>
      </p:sp>
      <p:sp>
        <p:nvSpPr>
          <p:cNvPr id="4" name="Footer Placeholder 3"/>
          <p:cNvSpPr>
            <a:spLocks noGrp="1"/>
          </p:cNvSpPr>
          <p:nvPr>
            <p:ph type="ftr" sz="quarter" idx="2"/>
          </p:nvPr>
        </p:nvSpPr>
        <p:spPr>
          <a:xfrm>
            <a:off x="0" y="8702675"/>
            <a:ext cx="2990850" cy="4587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10013" y="8702675"/>
            <a:ext cx="2990850" cy="458788"/>
          </a:xfrm>
          <a:prstGeom prst="rect">
            <a:avLst/>
          </a:prstGeom>
        </p:spPr>
        <p:txBody>
          <a:bodyPr vert="horz" lIns="91440" tIns="45720" rIns="91440" bIns="45720" rtlCol="0" anchor="b"/>
          <a:lstStyle>
            <a:lvl1pPr algn="r">
              <a:defRPr sz="1200"/>
            </a:lvl1pPr>
          </a:lstStyle>
          <a:p>
            <a:fld id="{C8EA89D5-2B99-448B-90D5-F644E0999DA2}" type="slidenum">
              <a:rPr lang="en-US" smtClean="0"/>
              <a:t>‹#›</a:t>
            </a:fld>
            <a:endParaRPr lang="en-US"/>
          </a:p>
        </p:txBody>
      </p:sp>
    </p:spTree>
    <p:extLst>
      <p:ext uri="{BB962C8B-B14F-4D97-AF65-F5344CB8AC3E}">
        <p14:creationId xmlns:p14="http://schemas.microsoft.com/office/powerpoint/2010/main" val="205012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91061" cy="458153"/>
          </a:xfrm>
          <a:prstGeom prst="rect">
            <a:avLst/>
          </a:prstGeom>
        </p:spPr>
        <p:txBody>
          <a:bodyPr vert="horz" lIns="91783" tIns="45892" rIns="91783" bIns="45892" rtlCol="0"/>
          <a:lstStyle>
            <a:lvl1pPr algn="l">
              <a:defRPr sz="1200"/>
            </a:lvl1pPr>
          </a:lstStyle>
          <a:p>
            <a:endParaRPr lang="en-US" dirty="0"/>
          </a:p>
        </p:txBody>
      </p:sp>
      <p:sp>
        <p:nvSpPr>
          <p:cNvPr id="3" name="Date Placeholder 2"/>
          <p:cNvSpPr>
            <a:spLocks noGrp="1"/>
          </p:cNvSpPr>
          <p:nvPr>
            <p:ph type="dt" idx="1"/>
          </p:nvPr>
        </p:nvSpPr>
        <p:spPr>
          <a:xfrm>
            <a:off x="3909793" y="0"/>
            <a:ext cx="2991061" cy="458153"/>
          </a:xfrm>
          <a:prstGeom prst="rect">
            <a:avLst/>
          </a:prstGeom>
        </p:spPr>
        <p:txBody>
          <a:bodyPr vert="horz" lIns="91783" tIns="45892" rIns="91783" bIns="45892" rtlCol="0"/>
          <a:lstStyle>
            <a:lvl1pPr algn="r">
              <a:defRPr sz="1200"/>
            </a:lvl1pPr>
          </a:lstStyle>
          <a:p>
            <a:fld id="{77E339DA-8638-41F4-A78B-555E7A0B9C02}" type="datetimeFigureOut">
              <a:rPr lang="en-US" smtClean="0"/>
              <a:t>11/12/2015</a:t>
            </a:fld>
            <a:endParaRPr lang="en-US" dirty="0"/>
          </a:p>
        </p:txBody>
      </p:sp>
      <p:sp>
        <p:nvSpPr>
          <p:cNvPr id="4" name="Slide Image Placeholder 3"/>
          <p:cNvSpPr>
            <a:spLocks noGrp="1" noRot="1" noChangeAspect="1"/>
          </p:cNvSpPr>
          <p:nvPr>
            <p:ph type="sldImg" idx="2"/>
          </p:nvPr>
        </p:nvSpPr>
        <p:spPr>
          <a:xfrm>
            <a:off x="1160463" y="687388"/>
            <a:ext cx="4581525" cy="3436937"/>
          </a:xfrm>
          <a:prstGeom prst="rect">
            <a:avLst/>
          </a:prstGeom>
          <a:noFill/>
          <a:ln w="12700">
            <a:solidFill>
              <a:prstClr val="black"/>
            </a:solidFill>
          </a:ln>
        </p:spPr>
        <p:txBody>
          <a:bodyPr vert="horz" lIns="91783" tIns="45892" rIns="91783" bIns="45892" rtlCol="0" anchor="ctr"/>
          <a:lstStyle/>
          <a:p>
            <a:endParaRPr lang="en-US" dirty="0"/>
          </a:p>
        </p:txBody>
      </p:sp>
      <p:sp>
        <p:nvSpPr>
          <p:cNvPr id="5" name="Notes Placeholder 4"/>
          <p:cNvSpPr>
            <a:spLocks noGrp="1"/>
          </p:cNvSpPr>
          <p:nvPr>
            <p:ph type="body" sz="quarter" idx="3"/>
          </p:nvPr>
        </p:nvSpPr>
        <p:spPr>
          <a:xfrm>
            <a:off x="690245" y="4352450"/>
            <a:ext cx="5521960" cy="4123373"/>
          </a:xfrm>
          <a:prstGeom prst="rect">
            <a:avLst/>
          </a:prstGeom>
        </p:spPr>
        <p:txBody>
          <a:bodyPr vert="horz" lIns="91783" tIns="45892" rIns="91783" bIns="4589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03307"/>
            <a:ext cx="2991061" cy="458153"/>
          </a:xfrm>
          <a:prstGeom prst="rect">
            <a:avLst/>
          </a:prstGeom>
        </p:spPr>
        <p:txBody>
          <a:bodyPr vert="horz" lIns="91783" tIns="45892" rIns="91783" bIns="4589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9793" y="8703307"/>
            <a:ext cx="2991061" cy="458153"/>
          </a:xfrm>
          <a:prstGeom prst="rect">
            <a:avLst/>
          </a:prstGeom>
        </p:spPr>
        <p:txBody>
          <a:bodyPr vert="horz" lIns="91783" tIns="45892" rIns="91783" bIns="45892" rtlCol="0" anchor="b"/>
          <a:lstStyle>
            <a:lvl1pPr algn="r">
              <a:defRPr sz="1200"/>
            </a:lvl1pPr>
          </a:lstStyle>
          <a:p>
            <a:fld id="{2A886D97-B586-42D3-B5F2-1383546037A6}" type="slidenum">
              <a:rPr lang="en-US" smtClean="0"/>
              <a:t>‹#›</a:t>
            </a:fld>
            <a:endParaRPr lang="en-US" dirty="0"/>
          </a:p>
        </p:txBody>
      </p:sp>
    </p:spTree>
    <p:extLst>
      <p:ext uri="{BB962C8B-B14F-4D97-AF65-F5344CB8AC3E}">
        <p14:creationId xmlns:p14="http://schemas.microsoft.com/office/powerpoint/2010/main" val="4054410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1 hour scenario based training. </a:t>
            </a:r>
            <a:endParaRPr lang="en-US" dirty="0"/>
          </a:p>
        </p:txBody>
      </p:sp>
      <p:sp>
        <p:nvSpPr>
          <p:cNvPr id="4" name="Slide Number Placeholder 3"/>
          <p:cNvSpPr>
            <a:spLocks noGrp="1"/>
          </p:cNvSpPr>
          <p:nvPr>
            <p:ph type="sldNum" sz="quarter" idx="10"/>
          </p:nvPr>
        </p:nvSpPr>
        <p:spPr/>
        <p:txBody>
          <a:bodyPr/>
          <a:lstStyle/>
          <a:p>
            <a:fld id="{A052660E-8DAE-4B2A-B7F3-E92D5F87D84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07756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465" indent="-229465" defTabSz="914294">
              <a:buFontTx/>
              <a:buAutoNum type="arabicPeriod"/>
              <a:defRPr/>
            </a:pPr>
            <a:endParaRPr lang="en-US" dirty="0"/>
          </a:p>
        </p:txBody>
      </p:sp>
      <p:sp>
        <p:nvSpPr>
          <p:cNvPr id="4" name="Slide Number Placeholder 3"/>
          <p:cNvSpPr>
            <a:spLocks noGrp="1"/>
          </p:cNvSpPr>
          <p:nvPr>
            <p:ph type="sldNum" sz="quarter" idx="10"/>
          </p:nvPr>
        </p:nvSpPr>
        <p:spPr/>
        <p:txBody>
          <a:bodyPr/>
          <a:lstStyle/>
          <a:p>
            <a:fld id="{0C4716AF-0EA5-450D-9898-B9545C70827B}" type="slidenum">
              <a:rPr lang="en-US" smtClean="0"/>
              <a:t>16</a:t>
            </a:fld>
            <a:endParaRPr lang="en-US" dirty="0"/>
          </a:p>
        </p:txBody>
      </p:sp>
    </p:spTree>
    <p:extLst>
      <p:ext uri="{BB962C8B-B14F-4D97-AF65-F5344CB8AC3E}">
        <p14:creationId xmlns:p14="http://schemas.microsoft.com/office/powerpoint/2010/main" val="1214139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86D97-B586-42D3-B5F2-1383546037A6}" type="slidenum">
              <a:rPr lang="en-US" smtClean="0"/>
              <a:t>17</a:t>
            </a:fld>
            <a:endParaRPr lang="en-US" dirty="0"/>
          </a:p>
        </p:txBody>
      </p:sp>
    </p:spTree>
    <p:extLst>
      <p:ext uri="{BB962C8B-B14F-4D97-AF65-F5344CB8AC3E}">
        <p14:creationId xmlns:p14="http://schemas.microsoft.com/office/powerpoint/2010/main" val="2933091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86D97-B586-42D3-B5F2-1383546037A6}" type="slidenum">
              <a:rPr lang="en-US" smtClean="0"/>
              <a:t>18</a:t>
            </a:fld>
            <a:endParaRPr lang="en-US" dirty="0"/>
          </a:p>
        </p:txBody>
      </p:sp>
    </p:spTree>
    <p:extLst>
      <p:ext uri="{BB962C8B-B14F-4D97-AF65-F5344CB8AC3E}">
        <p14:creationId xmlns:p14="http://schemas.microsoft.com/office/powerpoint/2010/main" val="290630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660E-8DAE-4B2A-B7F3-E92D5F87D84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02007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53110" lvl="1" indent="0">
              <a:lnSpc>
                <a:spcPct val="90000"/>
              </a:lnSpc>
              <a:buNone/>
            </a:pPr>
            <a:r>
              <a:rPr lang="en-US" altLang="en-US" sz="1900" dirty="0" smtClean="0">
                <a:solidFill>
                  <a:schemeClr val="bg1"/>
                </a:solidFill>
              </a:rPr>
              <a:t>Our Preparedness Campaign Includes:</a:t>
            </a:r>
          </a:p>
          <a:p>
            <a:pPr lvl="1">
              <a:lnSpc>
                <a:spcPct val="90000"/>
              </a:lnSpc>
              <a:buFontTx/>
              <a:buChar char="•"/>
            </a:pPr>
            <a:r>
              <a:rPr lang="en-US" altLang="en-US" sz="1900" dirty="0" smtClean="0">
                <a:solidFill>
                  <a:schemeClr val="bg1"/>
                </a:solidFill>
              </a:rPr>
              <a:t>Multi-lingual Ready New York publications </a:t>
            </a:r>
          </a:p>
          <a:p>
            <a:pPr lvl="1">
              <a:lnSpc>
                <a:spcPct val="90000"/>
              </a:lnSpc>
              <a:buFontTx/>
              <a:buChar char="•"/>
            </a:pPr>
            <a:r>
              <a:rPr lang="en-US" altLang="en-US" sz="1900" dirty="0" smtClean="0">
                <a:solidFill>
                  <a:schemeClr val="bg1"/>
                </a:solidFill>
              </a:rPr>
              <a:t>Public service announcements</a:t>
            </a:r>
          </a:p>
          <a:p>
            <a:pPr lvl="1">
              <a:lnSpc>
                <a:spcPct val="90000"/>
              </a:lnSpc>
              <a:buFontTx/>
              <a:buChar char="•"/>
            </a:pPr>
            <a:r>
              <a:rPr lang="en-US" altLang="en-US" sz="1900" dirty="0" smtClean="0">
                <a:solidFill>
                  <a:schemeClr val="bg1"/>
                </a:solidFill>
              </a:rPr>
              <a:t>Advertising campaign</a:t>
            </a:r>
          </a:p>
          <a:p>
            <a:pPr lvl="1">
              <a:lnSpc>
                <a:spcPct val="90000"/>
              </a:lnSpc>
              <a:buFontTx/>
              <a:buChar char="•"/>
            </a:pPr>
            <a:r>
              <a:rPr lang="en-US" altLang="en-US" sz="1900" dirty="0" smtClean="0">
                <a:solidFill>
                  <a:schemeClr val="bg1"/>
                </a:solidFill>
              </a:rPr>
              <a:t>Corporate and non-profit partnerships </a:t>
            </a:r>
          </a:p>
          <a:p>
            <a:pPr lvl="1">
              <a:lnSpc>
                <a:spcPct val="90000"/>
              </a:lnSpc>
              <a:buFontTx/>
              <a:buChar char="•"/>
            </a:pPr>
            <a:r>
              <a:rPr lang="en-US" altLang="en-US" sz="1900" dirty="0" smtClean="0">
                <a:solidFill>
                  <a:schemeClr val="bg1"/>
                </a:solidFill>
              </a:rPr>
              <a:t>Extensive community outreach programs (CERT, Citizen Corps)</a:t>
            </a:r>
          </a:p>
          <a:p>
            <a:endParaRPr lang="en-US" dirty="0"/>
          </a:p>
        </p:txBody>
      </p:sp>
      <p:sp>
        <p:nvSpPr>
          <p:cNvPr id="4" name="Slide Number Placeholder 3"/>
          <p:cNvSpPr>
            <a:spLocks noGrp="1"/>
          </p:cNvSpPr>
          <p:nvPr>
            <p:ph type="sldNum" sz="quarter" idx="10"/>
          </p:nvPr>
        </p:nvSpPr>
        <p:spPr/>
        <p:txBody>
          <a:bodyPr/>
          <a:lstStyle/>
          <a:p>
            <a:fld id="{A052660E-8DAE-4B2A-B7F3-E92D5F87D847}" type="slidenum">
              <a:rPr lang="en-US" smtClean="0"/>
              <a:t>5</a:t>
            </a:fld>
            <a:endParaRPr lang="en-US" dirty="0"/>
          </a:p>
        </p:txBody>
      </p:sp>
    </p:spTree>
    <p:extLst>
      <p:ext uri="{BB962C8B-B14F-4D97-AF65-F5344CB8AC3E}">
        <p14:creationId xmlns:p14="http://schemas.microsoft.com/office/powerpoint/2010/main" val="140775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660E-8DAE-4B2A-B7F3-E92D5F87D847}" type="slidenum">
              <a:rPr lang="en-US" smtClean="0"/>
              <a:t>6</a:t>
            </a:fld>
            <a:endParaRPr lang="en-US" dirty="0"/>
          </a:p>
        </p:txBody>
      </p:sp>
    </p:spTree>
    <p:extLst>
      <p:ext uri="{BB962C8B-B14F-4D97-AF65-F5344CB8AC3E}">
        <p14:creationId xmlns:p14="http://schemas.microsoft.com/office/powerpoint/2010/main" val="140775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chemeClr val="bg1"/>
                </a:solidFill>
              </a:rPr>
              <a:t>We’re currently making sure that everything on our website is accessible through a screen </a:t>
            </a:r>
            <a:r>
              <a:rPr lang="en-US" dirty="0" smtClean="0">
                <a:solidFill>
                  <a:schemeClr val="bg1"/>
                </a:solidFill>
              </a:rPr>
              <a:t>reader</a:t>
            </a:r>
            <a:endParaRPr lang="en-US" dirty="0">
              <a:solidFill>
                <a:schemeClr val="bg1"/>
              </a:solidFill>
            </a:endParaRPr>
          </a:p>
          <a:p>
            <a:pPr lvl="0"/>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A052660E-8DAE-4B2A-B7F3-E92D5F87D847}" type="slidenum">
              <a:rPr lang="en-US" smtClean="0"/>
              <a:t>7</a:t>
            </a:fld>
            <a:endParaRPr lang="en-US" dirty="0"/>
          </a:p>
        </p:txBody>
      </p:sp>
    </p:spTree>
    <p:extLst>
      <p:ext uri="{BB962C8B-B14F-4D97-AF65-F5344CB8AC3E}">
        <p14:creationId xmlns:p14="http://schemas.microsoft.com/office/powerpoint/2010/main" val="383464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660E-8DAE-4B2A-B7F3-E92D5F87D847}" type="slidenum">
              <a:rPr lang="en-US" smtClean="0"/>
              <a:t>8</a:t>
            </a:fld>
            <a:endParaRPr lang="en-US" dirty="0"/>
          </a:p>
        </p:txBody>
      </p:sp>
    </p:spTree>
    <p:extLst>
      <p:ext uri="{BB962C8B-B14F-4D97-AF65-F5344CB8AC3E}">
        <p14:creationId xmlns:p14="http://schemas.microsoft.com/office/powerpoint/2010/main" val="3834642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smtClean="0">
                <a:solidFill>
                  <a:schemeClr val="bg1"/>
                </a:solidFill>
              </a:rPr>
              <a:t>CERT is inclusive of everyone in the community and has several members from the DAFN community that include vision and hearing impaired, as well as mobility impaired</a:t>
            </a:r>
          </a:p>
          <a:p>
            <a:endParaRPr lang="en-US" dirty="0"/>
          </a:p>
        </p:txBody>
      </p:sp>
      <p:sp>
        <p:nvSpPr>
          <p:cNvPr id="4" name="Slide Number Placeholder 3"/>
          <p:cNvSpPr>
            <a:spLocks noGrp="1"/>
          </p:cNvSpPr>
          <p:nvPr>
            <p:ph type="sldNum" sz="quarter" idx="10"/>
          </p:nvPr>
        </p:nvSpPr>
        <p:spPr/>
        <p:txBody>
          <a:bodyPr/>
          <a:lstStyle/>
          <a:p>
            <a:fld id="{A052660E-8DAE-4B2A-B7F3-E92D5F87D847}" type="slidenum">
              <a:rPr lang="en-US" smtClean="0"/>
              <a:t>11</a:t>
            </a:fld>
            <a:endParaRPr lang="en-US" dirty="0"/>
          </a:p>
        </p:txBody>
      </p:sp>
    </p:spTree>
    <p:extLst>
      <p:ext uri="{BB962C8B-B14F-4D97-AF65-F5344CB8AC3E}">
        <p14:creationId xmlns:p14="http://schemas.microsoft.com/office/powerpoint/2010/main" val="303535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Citizen Corps engages organizations in the nonprofit and community-based sectors </a:t>
            </a:r>
            <a:endParaRPr lang="en-US"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In development- Community Emergency Planning toolkit which offers information and guidance to communities about how they can plan for emergencies.  Will prioritize DAFN considerations and how to be inclusive as possible. </a:t>
            </a: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A052660E-8DAE-4B2A-B7F3-E92D5F87D847}" type="slidenum">
              <a:rPr lang="en-US" smtClean="0"/>
              <a:t>12</a:t>
            </a:fld>
            <a:endParaRPr lang="en-US" dirty="0"/>
          </a:p>
        </p:txBody>
      </p:sp>
    </p:spTree>
    <p:extLst>
      <p:ext uri="{BB962C8B-B14F-4D97-AF65-F5344CB8AC3E}">
        <p14:creationId xmlns:p14="http://schemas.microsoft.com/office/powerpoint/2010/main" val="436845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topics</a:t>
            </a:r>
            <a:r>
              <a:rPr lang="en-US" baseline="0" dirty="0" smtClean="0"/>
              <a:t> we are covering at this event is sheltering (give overview and get feedback)</a:t>
            </a:r>
          </a:p>
          <a:p>
            <a:endParaRPr lang="en-US" baseline="0" dirty="0" smtClean="0"/>
          </a:p>
          <a:p>
            <a:pPr lvl="0"/>
            <a:r>
              <a:rPr lang="en-US" sz="1200" kern="1200" dirty="0" smtClean="0">
                <a:solidFill>
                  <a:schemeClr val="tx1"/>
                </a:solidFill>
                <a:effectLst/>
                <a:latin typeface="+mn-lt"/>
                <a:ea typeface="+mn-ea"/>
                <a:cs typeface="+mn-cs"/>
              </a:rPr>
              <a:t>How the coastal storm shelter system works:</a:t>
            </a:r>
          </a:p>
          <a:p>
            <a:pPr lvl="1"/>
            <a:r>
              <a:rPr lang="en-US" sz="1200" kern="1200" dirty="0" smtClean="0">
                <a:solidFill>
                  <a:schemeClr val="tx1"/>
                </a:solidFill>
                <a:effectLst/>
                <a:latin typeface="+mn-lt"/>
                <a:ea typeface="+mn-ea"/>
                <a:cs typeface="+mn-cs"/>
              </a:rPr>
              <a:t>Evacuees without alternate accommodations will report to an </a:t>
            </a:r>
            <a:r>
              <a:rPr lang="en-US" sz="1200" b="1" kern="1200" dirty="0" smtClean="0">
                <a:solidFill>
                  <a:schemeClr val="tx1"/>
                </a:solidFill>
                <a:effectLst/>
                <a:latin typeface="+mn-lt"/>
                <a:ea typeface="+mn-ea"/>
                <a:cs typeface="+mn-cs"/>
              </a:rPr>
              <a:t>Evacuation Center</a:t>
            </a:r>
            <a:r>
              <a:rPr lang="en-US" sz="1200" kern="1200" dirty="0" smtClean="0">
                <a:solidFill>
                  <a:schemeClr val="tx1"/>
                </a:solidFill>
                <a:effectLst/>
                <a:latin typeface="+mn-lt"/>
                <a:ea typeface="+mn-ea"/>
                <a:cs typeface="+mn-cs"/>
              </a:rPr>
              <a:t>. Once at the Evacuation Center, evacuees visit detour areas as needed (medical screening, animal assistance, and family reunification) before being transported to a shelter.</a:t>
            </a:r>
          </a:p>
          <a:p>
            <a:pPr lvl="1"/>
            <a:r>
              <a:rPr lang="en-US" sz="1200" b="1" kern="1200" dirty="0" smtClean="0">
                <a:solidFill>
                  <a:schemeClr val="tx1"/>
                </a:solidFill>
                <a:effectLst/>
                <a:latin typeface="+mn-lt"/>
                <a:ea typeface="+mn-ea"/>
                <a:cs typeface="+mn-cs"/>
              </a:rPr>
              <a:t>Hurricane Shelters </a:t>
            </a:r>
            <a:r>
              <a:rPr lang="en-US" sz="1200" kern="1200" dirty="0" smtClean="0">
                <a:solidFill>
                  <a:schemeClr val="tx1"/>
                </a:solidFill>
                <a:effectLst/>
                <a:latin typeface="+mn-lt"/>
                <a:ea typeface="+mn-ea"/>
                <a:cs typeface="+mn-cs"/>
              </a:rPr>
              <a:t>- are safe facilities out of the evacuation zones that offer essential services to preserve the health and safety of evacuees. The City will provide basic mass care support items that include food, water, baby formulas, blankets and other durable medical goods, and disabilities/access functional needs supplies. </a:t>
            </a:r>
          </a:p>
          <a:p>
            <a:pPr lvl="1"/>
            <a:r>
              <a:rPr lang="en-US" sz="1200" b="1" kern="1200" dirty="0" smtClean="0">
                <a:solidFill>
                  <a:schemeClr val="tx1"/>
                </a:solidFill>
                <a:effectLst/>
                <a:latin typeface="+mn-lt"/>
                <a:ea typeface="+mn-ea"/>
                <a:cs typeface="+mn-cs"/>
              </a:rPr>
              <a:t>Special Medical Needs (SMN) Shelters </a:t>
            </a:r>
            <a:r>
              <a:rPr lang="en-US" sz="1200" kern="1200" dirty="0" smtClean="0">
                <a:solidFill>
                  <a:schemeClr val="tx1"/>
                </a:solidFill>
                <a:effectLst/>
                <a:latin typeface="+mn-lt"/>
                <a:ea typeface="+mn-ea"/>
                <a:cs typeface="+mn-cs"/>
              </a:rPr>
              <a:t>- are located throughout the five boroughs for evacuees who do not require hospital or nursing home care, but require specialized assistance based on their present condition or medical history. The City will provide special medical needs cots, along with other special medical needs items, over-the-counter kits, etc.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DAFN improvements </a:t>
            </a:r>
          </a:p>
          <a:p>
            <a:pPr lvl="1"/>
            <a:r>
              <a:rPr lang="en-US" sz="1200" kern="1200" dirty="0" smtClean="0">
                <a:solidFill>
                  <a:schemeClr val="tx1"/>
                </a:solidFill>
                <a:effectLst/>
                <a:latin typeface="+mn-lt"/>
                <a:ea typeface="+mn-ea"/>
                <a:cs typeface="+mn-cs"/>
              </a:rPr>
              <a:t>Added items to emergency sheltering stockpile (clothing, diapers, cribs)</a:t>
            </a:r>
          </a:p>
          <a:p>
            <a:pPr lvl="1"/>
            <a:r>
              <a:rPr lang="en-US" sz="1200" kern="1200" dirty="0" smtClean="0">
                <a:solidFill>
                  <a:schemeClr val="tx1"/>
                </a:solidFill>
                <a:effectLst/>
                <a:latin typeface="+mn-lt"/>
                <a:ea typeface="+mn-ea"/>
                <a:cs typeface="+mn-cs"/>
              </a:rPr>
              <a:t>Special Medical Need Shelters</a:t>
            </a:r>
          </a:p>
          <a:p>
            <a:pPr lvl="1"/>
            <a:r>
              <a:rPr lang="en-US" sz="1200" kern="1200" dirty="0" smtClean="0">
                <a:solidFill>
                  <a:schemeClr val="tx1"/>
                </a:solidFill>
                <a:effectLst/>
                <a:latin typeface="+mn-lt"/>
                <a:ea typeface="+mn-ea"/>
                <a:cs typeface="+mn-cs"/>
              </a:rPr>
              <a:t>Improved Signage</a:t>
            </a:r>
          </a:p>
          <a:p>
            <a:endParaRPr lang="en-US" b="1" dirty="0"/>
          </a:p>
        </p:txBody>
      </p:sp>
      <p:sp>
        <p:nvSpPr>
          <p:cNvPr id="4" name="Slide Number Placeholder 3"/>
          <p:cNvSpPr>
            <a:spLocks noGrp="1"/>
          </p:cNvSpPr>
          <p:nvPr>
            <p:ph type="sldNum" sz="quarter" idx="10"/>
          </p:nvPr>
        </p:nvSpPr>
        <p:spPr/>
        <p:txBody>
          <a:bodyPr/>
          <a:lstStyle/>
          <a:p>
            <a:fld id="{A052660E-8DAE-4B2A-B7F3-E92D5F87D847}" type="slidenum">
              <a:rPr lang="en-US" smtClean="0"/>
              <a:t>13</a:t>
            </a:fld>
            <a:endParaRPr lang="en-US" dirty="0"/>
          </a:p>
        </p:txBody>
      </p:sp>
    </p:spTree>
    <p:extLst>
      <p:ext uri="{BB962C8B-B14F-4D97-AF65-F5344CB8AC3E}">
        <p14:creationId xmlns:p14="http://schemas.microsoft.com/office/powerpoint/2010/main" val="3834642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26208F-6486-4A7D-94CE-C07092403A7A}" type="datetimeFigureOut">
              <a:rPr lang="en-US" smtClean="0">
                <a:solidFill>
                  <a:prstClr val="black">
                    <a:tint val="75000"/>
                  </a:prstClr>
                </a:solidFill>
              </a:rPr>
              <a:pPr/>
              <a:t>11/12/2015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ADB979-9A60-4312-8CBA-4064FE94AB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7850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6208F-6486-4A7D-94CE-C07092403A7A}" type="datetimeFigureOut">
              <a:rPr lang="en-US" smtClean="0">
                <a:solidFill>
                  <a:prstClr val="black">
                    <a:tint val="75000"/>
                  </a:prstClr>
                </a:solidFill>
              </a:rPr>
              <a:pPr/>
              <a:t>11/12/2015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ADB979-9A60-4312-8CBA-4064FE94AB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912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6208F-6486-4A7D-94CE-C07092403A7A}" type="datetimeFigureOut">
              <a:rPr lang="en-US" smtClean="0">
                <a:solidFill>
                  <a:prstClr val="black">
                    <a:tint val="75000"/>
                  </a:prstClr>
                </a:solidFill>
              </a:rPr>
              <a:pPr/>
              <a:t>11/12/2015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ADB979-9A60-4312-8CBA-4064FE94AB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0762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descr="map for ppt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6052"/>
          </a:xfrm>
          <a:prstGeom prst="rect">
            <a:avLst/>
          </a:prstGeom>
        </p:spPr>
      </p:pic>
      <p:pic>
        <p:nvPicPr>
          <p:cNvPr id="13" name="Picture 12" descr="NYC Emergency Management logo-horizontal-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8421" y="5851753"/>
            <a:ext cx="2608454" cy="424453"/>
          </a:xfrm>
          <a:prstGeom prst="rect">
            <a:avLst/>
          </a:prstGeom>
        </p:spPr>
      </p:pic>
      <p:pic>
        <p:nvPicPr>
          <p:cNvPr id="14" name="Picture 13" descr="OEM_Logo white.eps"/>
          <p:cNvPicPr>
            <a:picLocks noChangeAspect="1"/>
          </p:cNvPicPr>
          <p:nvPr userDrawn="1"/>
        </p:nvPicPr>
        <p:blipFill rotWithShape="1">
          <a:blip r:embed="rId4" cstate="email">
            <a:extLst>
              <a:ext uri="{28A0092B-C50C-407E-A947-70E740481C1C}">
                <a14:useLocalDpi xmlns:a14="http://schemas.microsoft.com/office/drawing/2010/main"/>
              </a:ext>
            </a:extLst>
          </a:blip>
          <a:srcRect l="-12672" t="-31254" r="-11719" b="-29023"/>
          <a:stretch/>
        </p:blipFill>
        <p:spPr>
          <a:xfrm>
            <a:off x="7754112" y="5815584"/>
            <a:ext cx="932688" cy="475488"/>
          </a:xfrm>
          <a:prstGeom prst="rect">
            <a:avLst/>
          </a:prstGeom>
        </p:spPr>
      </p:pic>
      <p:sp>
        <p:nvSpPr>
          <p:cNvPr id="15" name="Text Placeholder 2"/>
          <p:cNvSpPr>
            <a:spLocks noGrp="1"/>
          </p:cNvSpPr>
          <p:nvPr>
            <p:ph type="body" idx="13"/>
          </p:nvPr>
        </p:nvSpPr>
        <p:spPr>
          <a:xfrm>
            <a:off x="567758" y="695823"/>
            <a:ext cx="8031166" cy="299591"/>
          </a:xfrm>
          <a:prstGeom prst="rect">
            <a:avLst/>
          </a:prstGeom>
        </p:spPr>
        <p:txBody>
          <a:bodyPr lIns="0" tIns="0" rIns="0" bIns="0" anchor="t" anchorCtr="0">
            <a:normAutofit/>
          </a:bodyPr>
          <a:lstStyle>
            <a:lvl1pPr marL="0" indent="0">
              <a:buNone/>
              <a:defRPr sz="1800" b="0" i="0" kern="1600" spc="50">
                <a:solidFill>
                  <a:schemeClr val="bg1"/>
                </a:solidFill>
                <a:latin typeface="Interstate-Regular"/>
                <a:cs typeface="Interstate-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16" name="Text Placeholder 2"/>
          <p:cNvSpPr>
            <a:spLocks noGrp="1"/>
          </p:cNvSpPr>
          <p:nvPr>
            <p:ph type="body" idx="14"/>
          </p:nvPr>
        </p:nvSpPr>
        <p:spPr>
          <a:xfrm>
            <a:off x="567757" y="1040675"/>
            <a:ext cx="8031167" cy="1446172"/>
          </a:xfrm>
          <a:prstGeom prst="rect">
            <a:avLst/>
          </a:prstGeom>
        </p:spPr>
        <p:txBody>
          <a:bodyPr lIns="0" tIns="0" rIns="0" bIns="0" anchor="t" anchorCtr="0">
            <a:noAutofit/>
          </a:bodyPr>
          <a:lstStyle>
            <a:lvl1pPr marL="0" indent="0">
              <a:lnSpc>
                <a:spcPts val="6000"/>
              </a:lnSpc>
              <a:spcBef>
                <a:spcPts val="0"/>
              </a:spcBef>
              <a:spcAft>
                <a:spcPts val="0"/>
              </a:spcAft>
              <a:buNone/>
              <a:defRPr sz="6000" b="0" i="0" kern="6000" cap="all"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17" name="Text Placeholder 15"/>
          <p:cNvSpPr>
            <a:spLocks noGrp="1"/>
          </p:cNvSpPr>
          <p:nvPr>
            <p:ph type="body" sz="quarter" idx="15"/>
          </p:nvPr>
        </p:nvSpPr>
        <p:spPr>
          <a:xfrm>
            <a:off x="568421" y="2532926"/>
            <a:ext cx="8030503" cy="963613"/>
          </a:xfrm>
          <a:prstGeom prst="rect">
            <a:avLst/>
          </a:prstGeom>
        </p:spPr>
        <p:txBody>
          <a:bodyPr lIns="0" tIns="0" rIns="0" bIns="0"/>
          <a:lstStyle>
            <a:lvl1pPr marL="0" marR="0" indent="0" algn="l" defTabSz="457200" rtl="0" eaLnBrk="1" fontAlgn="auto" latinLnBrk="0" hangingPunct="1">
              <a:lnSpc>
                <a:spcPct val="100000"/>
              </a:lnSpc>
              <a:spcBef>
                <a:spcPts val="0"/>
              </a:spcBef>
              <a:spcAft>
                <a:spcPts val="0"/>
              </a:spcAft>
              <a:buClrTx/>
              <a:buSzTx/>
              <a:buFontTx/>
              <a:buNone/>
              <a:tabLst/>
              <a:defRPr sz="3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b="1" i="0" dirty="0" smtClean="0">
              <a:solidFill>
                <a:schemeClr val="bg1"/>
              </a:solidFill>
              <a:latin typeface="Interstate-Bold"/>
              <a:cs typeface="Interstate-Bold"/>
            </a:endParaRPr>
          </a:p>
        </p:txBody>
      </p:sp>
    </p:spTree>
    <p:extLst>
      <p:ext uri="{BB962C8B-B14F-4D97-AF65-F5344CB8AC3E}">
        <p14:creationId xmlns:p14="http://schemas.microsoft.com/office/powerpoint/2010/main" val="3996708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NYC Emergency Management logo-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906" y="6375461"/>
            <a:ext cx="1249523" cy="203324"/>
          </a:xfrm>
          <a:prstGeom prst="rect">
            <a:avLst/>
          </a:prstGeom>
        </p:spPr>
      </p:pic>
      <p:sp>
        <p:nvSpPr>
          <p:cNvPr id="10" name="Slide Number Placeholder 5"/>
          <p:cNvSpPr txBox="1">
            <a:spLocks/>
          </p:cNvSpPr>
          <p:nvPr userDrawn="1"/>
        </p:nvSpPr>
        <p:spPr>
          <a:xfrm>
            <a:off x="8329898" y="6247339"/>
            <a:ext cx="356902" cy="365125"/>
          </a:xfrm>
          <a:prstGeom prst="rect">
            <a:avLst/>
          </a:prstGeom>
        </p:spPr>
        <p:txBody>
          <a:bodyPr vert="horz" lIns="91440" tIns="45720" rIns="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970555-CED6-F141-AB20-7051F4E910D4}" type="slidenum">
              <a:rPr lang="en-US" smtClean="0">
                <a:solidFill>
                  <a:prstClr val="white"/>
                </a:solidFill>
              </a:rPr>
              <a:pPr/>
              <a:t>‹#›</a:t>
            </a:fld>
            <a:endParaRPr lang="en-US" dirty="0">
              <a:solidFill>
                <a:prstClr val="white"/>
              </a:solidFill>
            </a:endParaRPr>
          </a:p>
        </p:txBody>
      </p:sp>
      <p:sp>
        <p:nvSpPr>
          <p:cNvPr id="1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solidFill>
                  <a:schemeClr val="bg1"/>
                </a:solidFill>
              </a:defRPr>
            </a:lvl1pPr>
          </a:lstStyle>
          <a:p>
            <a:pPr lvl="0"/>
            <a:r>
              <a:rPr lang="en-US" dirty="0" smtClean="0"/>
              <a:t>Click to edit Master text styles</a:t>
            </a:r>
          </a:p>
        </p:txBody>
      </p:sp>
      <p:sp>
        <p:nvSpPr>
          <p:cNvPr id="13" name="Content Placeholder 5"/>
          <p:cNvSpPr>
            <a:spLocks noGrp="1"/>
          </p:cNvSpPr>
          <p:nvPr>
            <p:ph sz="quarter" idx="4"/>
          </p:nvPr>
        </p:nvSpPr>
        <p:spPr>
          <a:xfrm>
            <a:off x="455613" y="1897529"/>
            <a:ext cx="8231187" cy="4268321"/>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2914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NYC Emergency Management logo-horizontal-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906" y="6375461"/>
            <a:ext cx="1249523" cy="203324"/>
          </a:xfrm>
          <a:prstGeom prst="rect">
            <a:avLst/>
          </a:prstGeom>
        </p:spPr>
      </p:pic>
      <p:sp>
        <p:nvSpPr>
          <p:cNvPr id="10" name="Slide Number Placeholder 5"/>
          <p:cNvSpPr txBox="1">
            <a:spLocks/>
          </p:cNvSpPr>
          <p:nvPr userDrawn="1"/>
        </p:nvSpPr>
        <p:spPr>
          <a:xfrm>
            <a:off x="8329898" y="6247339"/>
            <a:ext cx="356902" cy="365125"/>
          </a:xfrm>
          <a:prstGeom prst="rect">
            <a:avLst/>
          </a:prstGeom>
        </p:spPr>
        <p:txBody>
          <a:bodyPr vert="horz" lIns="91440" tIns="45720" rIns="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970555-CED6-F141-AB20-7051F4E910D4}" type="slidenum">
              <a:rPr lang="en-US" smtClean="0">
                <a:solidFill>
                  <a:schemeClr val="bg1"/>
                </a:solidFill>
              </a:rPr>
              <a:t>‹#›</a:t>
            </a:fld>
            <a:endParaRPr lang="en-US" dirty="0">
              <a:solidFill>
                <a:schemeClr val="bg1"/>
              </a:solidFill>
            </a:endParaRPr>
          </a:p>
        </p:txBody>
      </p:sp>
      <p:sp>
        <p:nvSpPr>
          <p:cNvPr id="1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solidFill>
                  <a:schemeClr val="bg1"/>
                </a:solidFill>
              </a:defRPr>
            </a:lvl1pPr>
          </a:lstStyle>
          <a:p>
            <a:pPr lvl="0"/>
            <a:r>
              <a:rPr lang="en-US" dirty="0" smtClean="0"/>
              <a:t>Click to edit Master text styles</a:t>
            </a:r>
          </a:p>
        </p:txBody>
      </p:sp>
      <p:sp>
        <p:nvSpPr>
          <p:cNvPr id="13" name="Content Placeholder 5"/>
          <p:cNvSpPr>
            <a:spLocks noGrp="1"/>
          </p:cNvSpPr>
          <p:nvPr>
            <p:ph sz="quarter" idx="4"/>
          </p:nvPr>
        </p:nvSpPr>
        <p:spPr>
          <a:xfrm>
            <a:off x="455613" y="1897529"/>
            <a:ext cx="8231187" cy="4268321"/>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2318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map for ppt.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144" y="-54864"/>
            <a:ext cx="9153144" cy="6922008"/>
          </a:xfrm>
          <a:prstGeom prst="rect">
            <a:avLst/>
          </a:prstGeom>
        </p:spPr>
      </p:pic>
      <p:pic>
        <p:nvPicPr>
          <p:cNvPr id="7" name="Picture 6" descr="NYC Emergency Management logo-horizontal-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906" y="6375461"/>
            <a:ext cx="1249523" cy="203324"/>
          </a:xfrm>
          <a:prstGeom prst="rect">
            <a:avLst/>
          </a:prstGeom>
        </p:spPr>
      </p:pic>
      <p:sp>
        <p:nvSpPr>
          <p:cNvPr id="12" name="Slide Number Placeholder 5"/>
          <p:cNvSpPr txBox="1">
            <a:spLocks/>
          </p:cNvSpPr>
          <p:nvPr userDrawn="1"/>
        </p:nvSpPr>
        <p:spPr>
          <a:xfrm>
            <a:off x="8329898" y="6247339"/>
            <a:ext cx="356902" cy="365125"/>
          </a:xfrm>
          <a:prstGeom prst="rect">
            <a:avLst/>
          </a:prstGeom>
        </p:spPr>
        <p:txBody>
          <a:bodyPr vert="horz" lIns="91440" tIns="45720" rIns="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4FD25F-9D70-1B43-8D39-E037CD92EA5A}" type="slidenum">
              <a:rPr lang="en-US" smtClean="0">
                <a:solidFill>
                  <a:schemeClr val="bg1"/>
                </a:solidFill>
              </a:rPr>
              <a:t>‹#›</a:t>
            </a:fld>
            <a:endParaRPr lang="en-US" dirty="0">
              <a:solidFill>
                <a:schemeClr val="bg1"/>
              </a:solidFill>
            </a:endParaRPr>
          </a:p>
        </p:txBody>
      </p:sp>
      <p:sp>
        <p:nvSpPr>
          <p:cNvPr id="2" name="TextBox 1"/>
          <p:cNvSpPr txBox="1"/>
          <p:nvPr userDrawn="1"/>
        </p:nvSpPr>
        <p:spPr>
          <a:xfrm>
            <a:off x="-958850" y="3937000"/>
            <a:ext cx="914400" cy="914400"/>
          </a:xfrm>
          <a:prstGeom prst="rect">
            <a:avLst/>
          </a:prstGeom>
        </p:spPr>
        <p:txBody>
          <a:bodyPr wrap="none" lIns="0" tIns="0" rtlCol="0">
            <a:noAutofit/>
          </a:bodyPr>
          <a:lstStyle/>
          <a:p>
            <a:endParaRPr lang="en-US" dirty="0" smtClean="0"/>
          </a:p>
        </p:txBody>
      </p:sp>
      <p:sp>
        <p:nvSpPr>
          <p:cNvPr id="15" name="Text Placeholder 2"/>
          <p:cNvSpPr>
            <a:spLocks noGrp="1"/>
          </p:cNvSpPr>
          <p:nvPr>
            <p:ph type="body" idx="14"/>
          </p:nvPr>
        </p:nvSpPr>
        <p:spPr>
          <a:xfrm>
            <a:off x="455907" y="1040675"/>
            <a:ext cx="8230894" cy="1446172"/>
          </a:xfrm>
          <a:prstGeom prst="rect">
            <a:avLst/>
          </a:prstGeom>
        </p:spPr>
        <p:txBody>
          <a:bodyPr lIns="0" tIns="0" rIns="0" bIns="0" anchor="t" anchorCtr="0">
            <a:noAutofit/>
          </a:bodyPr>
          <a:lstStyle>
            <a:lvl1pPr marL="0" indent="0">
              <a:lnSpc>
                <a:spcPts val="6000"/>
              </a:lnSpc>
              <a:spcBef>
                <a:spcPts val="0"/>
              </a:spcBef>
              <a:spcAft>
                <a:spcPts val="0"/>
              </a:spcAft>
              <a:buNone/>
              <a:defRPr sz="6000" b="0" i="0" kern="6000" cap="all"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extLst>
      <p:ext uri="{BB962C8B-B14F-4D97-AF65-F5344CB8AC3E}">
        <p14:creationId xmlns:p14="http://schemas.microsoft.com/office/powerpoint/2010/main" val="20878697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map for ppt.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144" y="-54864"/>
            <a:ext cx="9153144" cy="6922008"/>
          </a:xfrm>
          <a:prstGeom prst="rect">
            <a:avLst/>
          </a:prstGeom>
        </p:spPr>
      </p:pic>
      <p:pic>
        <p:nvPicPr>
          <p:cNvPr id="7" name="Picture 6" descr="NYC Emergency Management logo-horizontal-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906" y="6375461"/>
            <a:ext cx="1249523" cy="203324"/>
          </a:xfrm>
          <a:prstGeom prst="rect">
            <a:avLst/>
          </a:prstGeom>
        </p:spPr>
      </p:pic>
      <p:sp>
        <p:nvSpPr>
          <p:cNvPr id="12" name="Slide Number Placeholder 5"/>
          <p:cNvSpPr txBox="1">
            <a:spLocks/>
          </p:cNvSpPr>
          <p:nvPr userDrawn="1"/>
        </p:nvSpPr>
        <p:spPr>
          <a:xfrm>
            <a:off x="8329898" y="6247339"/>
            <a:ext cx="356902" cy="365125"/>
          </a:xfrm>
          <a:prstGeom prst="rect">
            <a:avLst/>
          </a:prstGeom>
        </p:spPr>
        <p:txBody>
          <a:bodyPr vert="horz" lIns="91440" tIns="45720" rIns="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4FD25F-9D70-1B43-8D39-E037CD92EA5A}" type="slidenum">
              <a:rPr lang="en-US" smtClean="0">
                <a:solidFill>
                  <a:schemeClr val="bg1"/>
                </a:solidFill>
              </a:rPr>
              <a:t>‹#›</a:t>
            </a:fld>
            <a:endParaRPr lang="en-US" dirty="0">
              <a:solidFill>
                <a:schemeClr val="bg1"/>
              </a:solidFill>
            </a:endParaRPr>
          </a:p>
        </p:txBody>
      </p:sp>
      <p:sp>
        <p:nvSpPr>
          <p:cNvPr id="2" name="TextBox 1"/>
          <p:cNvSpPr txBox="1"/>
          <p:nvPr userDrawn="1"/>
        </p:nvSpPr>
        <p:spPr>
          <a:xfrm>
            <a:off x="-958850" y="3937000"/>
            <a:ext cx="914400" cy="914400"/>
          </a:xfrm>
          <a:prstGeom prst="rect">
            <a:avLst/>
          </a:prstGeom>
        </p:spPr>
        <p:txBody>
          <a:bodyPr wrap="none" lIns="0" tIns="0" rtlCol="0">
            <a:noAutofit/>
          </a:bodyPr>
          <a:lstStyle/>
          <a:p>
            <a:endParaRPr lang="en-US" dirty="0" smtClean="0"/>
          </a:p>
        </p:txBody>
      </p:sp>
      <p:sp>
        <p:nvSpPr>
          <p:cNvPr id="15" name="Text Placeholder 2"/>
          <p:cNvSpPr>
            <a:spLocks noGrp="1"/>
          </p:cNvSpPr>
          <p:nvPr>
            <p:ph type="body" idx="14"/>
          </p:nvPr>
        </p:nvSpPr>
        <p:spPr>
          <a:xfrm>
            <a:off x="455907" y="1040675"/>
            <a:ext cx="8230894" cy="1446172"/>
          </a:xfrm>
          <a:prstGeom prst="rect">
            <a:avLst/>
          </a:prstGeom>
        </p:spPr>
        <p:txBody>
          <a:bodyPr lIns="0" tIns="0" rIns="0" bIns="0" anchor="t" anchorCtr="0">
            <a:noAutofit/>
          </a:bodyPr>
          <a:lstStyle>
            <a:lvl1pPr marL="0" indent="0">
              <a:lnSpc>
                <a:spcPts val="6000"/>
              </a:lnSpc>
              <a:spcBef>
                <a:spcPts val="0"/>
              </a:spcBef>
              <a:spcAft>
                <a:spcPts val="0"/>
              </a:spcAft>
              <a:buNone/>
              <a:defRPr sz="6000" b="0" i="0" kern="6000" cap="all"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extLst>
      <p:ext uri="{BB962C8B-B14F-4D97-AF65-F5344CB8AC3E}">
        <p14:creationId xmlns:p14="http://schemas.microsoft.com/office/powerpoint/2010/main" val="9908928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map for ppt.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144" y="-54864"/>
            <a:ext cx="9153144" cy="6922008"/>
          </a:xfrm>
          <a:prstGeom prst="rect">
            <a:avLst/>
          </a:prstGeom>
        </p:spPr>
      </p:pic>
      <p:pic>
        <p:nvPicPr>
          <p:cNvPr id="7" name="Picture 6" descr="NYC Emergency Management logo-horizontal-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906" y="6375461"/>
            <a:ext cx="1249523" cy="203324"/>
          </a:xfrm>
          <a:prstGeom prst="rect">
            <a:avLst/>
          </a:prstGeom>
        </p:spPr>
      </p:pic>
      <p:sp>
        <p:nvSpPr>
          <p:cNvPr id="12" name="Slide Number Placeholder 5"/>
          <p:cNvSpPr txBox="1">
            <a:spLocks/>
          </p:cNvSpPr>
          <p:nvPr userDrawn="1"/>
        </p:nvSpPr>
        <p:spPr>
          <a:xfrm>
            <a:off x="8329898" y="6247339"/>
            <a:ext cx="356902" cy="365125"/>
          </a:xfrm>
          <a:prstGeom prst="rect">
            <a:avLst/>
          </a:prstGeom>
        </p:spPr>
        <p:txBody>
          <a:bodyPr vert="horz" lIns="91440" tIns="45720" rIns="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4FD25F-9D70-1B43-8D39-E037CD92EA5A}" type="slidenum">
              <a:rPr lang="en-US" smtClean="0">
                <a:solidFill>
                  <a:schemeClr val="bg1"/>
                </a:solidFill>
              </a:rPr>
              <a:t>‹#›</a:t>
            </a:fld>
            <a:endParaRPr lang="en-US" dirty="0">
              <a:solidFill>
                <a:schemeClr val="bg1"/>
              </a:solidFill>
            </a:endParaRPr>
          </a:p>
        </p:txBody>
      </p:sp>
      <p:sp>
        <p:nvSpPr>
          <p:cNvPr id="2" name="TextBox 1"/>
          <p:cNvSpPr txBox="1"/>
          <p:nvPr userDrawn="1"/>
        </p:nvSpPr>
        <p:spPr>
          <a:xfrm>
            <a:off x="-958850" y="3937000"/>
            <a:ext cx="914400" cy="914400"/>
          </a:xfrm>
          <a:prstGeom prst="rect">
            <a:avLst/>
          </a:prstGeom>
        </p:spPr>
        <p:txBody>
          <a:bodyPr wrap="none" lIns="0" tIns="0" rtlCol="0">
            <a:noAutofit/>
          </a:bodyPr>
          <a:lstStyle/>
          <a:p>
            <a:endParaRPr lang="en-US" dirty="0" smtClean="0"/>
          </a:p>
        </p:txBody>
      </p:sp>
      <p:sp>
        <p:nvSpPr>
          <p:cNvPr id="15" name="Text Placeholder 2"/>
          <p:cNvSpPr>
            <a:spLocks noGrp="1"/>
          </p:cNvSpPr>
          <p:nvPr>
            <p:ph type="body" idx="14"/>
          </p:nvPr>
        </p:nvSpPr>
        <p:spPr>
          <a:xfrm>
            <a:off x="455907" y="1040675"/>
            <a:ext cx="8230894" cy="1446172"/>
          </a:xfrm>
          <a:prstGeom prst="rect">
            <a:avLst/>
          </a:prstGeom>
        </p:spPr>
        <p:txBody>
          <a:bodyPr lIns="0" tIns="0" rIns="0" bIns="0" anchor="t" anchorCtr="0">
            <a:noAutofit/>
          </a:bodyPr>
          <a:lstStyle>
            <a:lvl1pPr marL="0" indent="0">
              <a:lnSpc>
                <a:spcPts val="6000"/>
              </a:lnSpc>
              <a:spcBef>
                <a:spcPts val="0"/>
              </a:spcBef>
              <a:spcAft>
                <a:spcPts val="0"/>
              </a:spcAft>
              <a:buNone/>
              <a:defRPr sz="6000" b="0" i="0" kern="6000" cap="all"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extLst>
      <p:ext uri="{BB962C8B-B14F-4D97-AF65-F5344CB8AC3E}">
        <p14:creationId xmlns:p14="http://schemas.microsoft.com/office/powerpoint/2010/main" val="12909121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4" name="Picture 13" descr="OEM_Logo white.eps"/>
          <p:cNvPicPr>
            <a:picLocks noChangeAspect="1"/>
          </p:cNvPicPr>
          <p:nvPr userDrawn="1"/>
        </p:nvPicPr>
        <p:blipFill rotWithShape="1">
          <a:blip r:embed="rId2" cstate="print">
            <a:extLst>
              <a:ext uri="{28A0092B-C50C-407E-A947-70E740481C1C}">
                <a14:useLocalDpi xmlns:a14="http://schemas.microsoft.com/office/drawing/2010/main" val="0"/>
              </a:ext>
            </a:extLst>
          </a:blip>
          <a:srcRect l="-12672" t="-31254" r="-11719" b="-29023"/>
          <a:stretch/>
        </p:blipFill>
        <p:spPr>
          <a:xfrm>
            <a:off x="7754112" y="5815584"/>
            <a:ext cx="932688" cy="475488"/>
          </a:xfrm>
          <a:prstGeom prst="rect">
            <a:avLst/>
          </a:prstGeom>
        </p:spPr>
      </p:pic>
      <p:pic>
        <p:nvPicPr>
          <p:cNvPr id="8" name="Picture 7" descr="NYC Emergency Management logo-horizontal-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8421" y="5851753"/>
            <a:ext cx="2608454" cy="424453"/>
          </a:xfrm>
          <a:prstGeom prst="rect">
            <a:avLst/>
          </a:prstGeom>
        </p:spPr>
      </p:pic>
      <p:sp>
        <p:nvSpPr>
          <p:cNvPr id="10" name="Text Placeholder 2"/>
          <p:cNvSpPr>
            <a:spLocks noGrp="1"/>
          </p:cNvSpPr>
          <p:nvPr>
            <p:ph type="body" idx="13"/>
          </p:nvPr>
        </p:nvSpPr>
        <p:spPr>
          <a:xfrm>
            <a:off x="567758" y="695823"/>
            <a:ext cx="8031166" cy="299591"/>
          </a:xfrm>
          <a:prstGeom prst="rect">
            <a:avLst/>
          </a:prstGeom>
        </p:spPr>
        <p:txBody>
          <a:bodyPr lIns="0" tIns="0" rIns="0" bIns="0" anchor="t" anchorCtr="0">
            <a:normAutofit/>
          </a:bodyPr>
          <a:lstStyle>
            <a:lvl1pPr marL="0" indent="0">
              <a:buNone/>
              <a:defRPr sz="1800" b="0" i="0" kern="1600" spc="50">
                <a:solidFill>
                  <a:schemeClr val="bg1"/>
                </a:solidFill>
                <a:latin typeface="Interstate-Regular"/>
                <a:cs typeface="Interstate-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11" name="Text Placeholder 2"/>
          <p:cNvSpPr>
            <a:spLocks noGrp="1"/>
          </p:cNvSpPr>
          <p:nvPr>
            <p:ph type="body" idx="14"/>
          </p:nvPr>
        </p:nvSpPr>
        <p:spPr>
          <a:xfrm>
            <a:off x="567757" y="1040675"/>
            <a:ext cx="8031167" cy="1446172"/>
          </a:xfrm>
          <a:prstGeom prst="rect">
            <a:avLst/>
          </a:prstGeom>
        </p:spPr>
        <p:txBody>
          <a:bodyPr lIns="0" tIns="0" rIns="0" bIns="0" anchor="t" anchorCtr="0">
            <a:noAutofit/>
          </a:bodyPr>
          <a:lstStyle>
            <a:lvl1pPr marL="0" indent="0">
              <a:lnSpc>
                <a:spcPts val="6000"/>
              </a:lnSpc>
              <a:spcBef>
                <a:spcPts val="0"/>
              </a:spcBef>
              <a:spcAft>
                <a:spcPts val="0"/>
              </a:spcAft>
              <a:buNone/>
              <a:defRPr sz="6000" b="0" i="0" kern="6000" cap="all"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12" name="Text Placeholder 15"/>
          <p:cNvSpPr>
            <a:spLocks noGrp="1"/>
          </p:cNvSpPr>
          <p:nvPr>
            <p:ph type="body" sz="quarter" idx="15"/>
          </p:nvPr>
        </p:nvSpPr>
        <p:spPr>
          <a:xfrm>
            <a:off x="568421" y="2532926"/>
            <a:ext cx="8030503" cy="963613"/>
          </a:xfrm>
          <a:prstGeom prst="rect">
            <a:avLst/>
          </a:prstGeom>
        </p:spPr>
        <p:txBody>
          <a:bodyPr lIns="0" tIns="0" rIns="0" bIns="0"/>
          <a:lstStyle>
            <a:lvl1pPr marL="0" marR="0" indent="0" algn="l" defTabSz="457200" rtl="0" eaLnBrk="1" fontAlgn="auto" latinLnBrk="0" hangingPunct="1">
              <a:lnSpc>
                <a:spcPct val="100000"/>
              </a:lnSpc>
              <a:spcBef>
                <a:spcPts val="0"/>
              </a:spcBef>
              <a:spcAft>
                <a:spcPts val="0"/>
              </a:spcAft>
              <a:buClrTx/>
              <a:buSzTx/>
              <a:buFontTx/>
              <a:buNone/>
              <a:tabLst/>
              <a:defRPr sz="3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b="1" i="0" dirty="0" smtClean="0">
              <a:solidFill>
                <a:schemeClr val="bg1"/>
              </a:solidFill>
              <a:latin typeface="Interstate-Bold"/>
              <a:cs typeface="Interstate-Bold"/>
            </a:endParaRPr>
          </a:p>
        </p:txBody>
      </p:sp>
    </p:spTree>
    <p:extLst>
      <p:ext uri="{BB962C8B-B14F-4D97-AF65-F5344CB8AC3E}">
        <p14:creationId xmlns:p14="http://schemas.microsoft.com/office/powerpoint/2010/main" val="3056182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4" name="Picture 3" descr="map for ppt_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6052"/>
          </a:xfrm>
          <a:prstGeom prst="rect">
            <a:avLst/>
          </a:prstGeom>
        </p:spPr>
      </p:pic>
      <p:pic>
        <p:nvPicPr>
          <p:cNvPr id="13" name="Picture 12" descr="NYC Emergency Management logo-horizontal-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8421" y="5851753"/>
            <a:ext cx="2608454" cy="424453"/>
          </a:xfrm>
          <a:prstGeom prst="rect">
            <a:avLst/>
          </a:prstGeom>
        </p:spPr>
      </p:pic>
      <p:pic>
        <p:nvPicPr>
          <p:cNvPr id="14" name="Picture 13" descr="OEM_Logo white.eps"/>
          <p:cNvPicPr>
            <a:picLocks noChangeAspect="1"/>
          </p:cNvPicPr>
          <p:nvPr userDrawn="1"/>
        </p:nvPicPr>
        <p:blipFill rotWithShape="1">
          <a:blip r:embed="rId4" cstate="print">
            <a:extLst>
              <a:ext uri="{28A0092B-C50C-407E-A947-70E740481C1C}">
                <a14:useLocalDpi xmlns:a14="http://schemas.microsoft.com/office/drawing/2010/main" val="0"/>
              </a:ext>
            </a:extLst>
          </a:blip>
          <a:srcRect l="-12672" t="-31254" r="-11719" b="-29023"/>
          <a:stretch/>
        </p:blipFill>
        <p:spPr>
          <a:xfrm>
            <a:off x="7754112" y="5815584"/>
            <a:ext cx="932688" cy="475488"/>
          </a:xfrm>
          <a:prstGeom prst="rect">
            <a:avLst/>
          </a:prstGeom>
        </p:spPr>
      </p:pic>
      <p:sp>
        <p:nvSpPr>
          <p:cNvPr id="15" name="Text Placeholder 2"/>
          <p:cNvSpPr>
            <a:spLocks noGrp="1"/>
          </p:cNvSpPr>
          <p:nvPr>
            <p:ph type="body" idx="13"/>
          </p:nvPr>
        </p:nvSpPr>
        <p:spPr>
          <a:xfrm>
            <a:off x="567758" y="695823"/>
            <a:ext cx="8031166" cy="299591"/>
          </a:xfrm>
          <a:prstGeom prst="rect">
            <a:avLst/>
          </a:prstGeom>
        </p:spPr>
        <p:txBody>
          <a:bodyPr lIns="0" tIns="0" rIns="0" bIns="0" anchor="t" anchorCtr="0">
            <a:normAutofit/>
          </a:bodyPr>
          <a:lstStyle>
            <a:lvl1pPr marL="0" indent="0">
              <a:buNone/>
              <a:defRPr sz="1800" b="0" i="0" kern="1600" spc="50">
                <a:solidFill>
                  <a:schemeClr val="bg1"/>
                </a:solidFill>
                <a:latin typeface="Interstate-Regular"/>
                <a:cs typeface="Interstate-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16" name="Text Placeholder 2"/>
          <p:cNvSpPr>
            <a:spLocks noGrp="1"/>
          </p:cNvSpPr>
          <p:nvPr>
            <p:ph type="body" idx="14"/>
          </p:nvPr>
        </p:nvSpPr>
        <p:spPr>
          <a:xfrm>
            <a:off x="567757" y="1040675"/>
            <a:ext cx="8031167" cy="1446172"/>
          </a:xfrm>
          <a:prstGeom prst="rect">
            <a:avLst/>
          </a:prstGeom>
        </p:spPr>
        <p:txBody>
          <a:bodyPr lIns="0" tIns="0" rIns="0" bIns="0" anchor="t" anchorCtr="0">
            <a:noAutofit/>
          </a:bodyPr>
          <a:lstStyle>
            <a:lvl1pPr marL="0" indent="0">
              <a:lnSpc>
                <a:spcPts val="6000"/>
              </a:lnSpc>
              <a:spcBef>
                <a:spcPts val="0"/>
              </a:spcBef>
              <a:spcAft>
                <a:spcPts val="0"/>
              </a:spcAft>
              <a:buNone/>
              <a:defRPr sz="6000" b="0" i="0" kern="6000" cap="all"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17" name="Text Placeholder 15"/>
          <p:cNvSpPr>
            <a:spLocks noGrp="1"/>
          </p:cNvSpPr>
          <p:nvPr>
            <p:ph type="body" sz="quarter" idx="15"/>
          </p:nvPr>
        </p:nvSpPr>
        <p:spPr>
          <a:xfrm>
            <a:off x="568421" y="2532926"/>
            <a:ext cx="8030503" cy="963613"/>
          </a:xfrm>
          <a:prstGeom prst="rect">
            <a:avLst/>
          </a:prstGeom>
        </p:spPr>
        <p:txBody>
          <a:bodyPr lIns="0" tIns="0" rIns="0" bIns="0"/>
          <a:lstStyle>
            <a:lvl1pPr marL="0" marR="0" indent="0" algn="l" defTabSz="457200" rtl="0" eaLnBrk="1" fontAlgn="auto" latinLnBrk="0" hangingPunct="1">
              <a:lnSpc>
                <a:spcPct val="100000"/>
              </a:lnSpc>
              <a:spcBef>
                <a:spcPts val="0"/>
              </a:spcBef>
              <a:spcAft>
                <a:spcPts val="0"/>
              </a:spcAft>
              <a:buClrTx/>
              <a:buSzTx/>
              <a:buFontTx/>
              <a:buNone/>
              <a:tabLst/>
              <a:defRPr sz="3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b="1" i="0" dirty="0" smtClean="0">
              <a:solidFill>
                <a:schemeClr val="bg1"/>
              </a:solidFill>
              <a:latin typeface="Interstate-Bold"/>
              <a:cs typeface="Interstate-Bold"/>
            </a:endParaRPr>
          </a:p>
        </p:txBody>
      </p:sp>
    </p:spTree>
    <p:extLst>
      <p:ext uri="{BB962C8B-B14F-4D97-AF65-F5344CB8AC3E}">
        <p14:creationId xmlns:p14="http://schemas.microsoft.com/office/powerpoint/2010/main" val="72280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6208F-6486-4A7D-94CE-C07092403A7A}" type="datetimeFigureOut">
              <a:rPr lang="en-US" smtClean="0">
                <a:solidFill>
                  <a:prstClr val="black">
                    <a:tint val="75000"/>
                  </a:prstClr>
                </a:solidFill>
              </a:rPr>
              <a:pPr/>
              <a:t>11/12/2015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ADB979-9A60-4312-8CBA-4064FE94AB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5794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9"/>
          <p:cNvSpPr>
            <a:spLocks noGrp="1"/>
          </p:cNvSpPr>
          <p:nvPr>
            <p:ph type="pic" sz="quarter" idx="11"/>
          </p:nvPr>
        </p:nvSpPr>
        <p:spPr>
          <a:xfrm>
            <a:off x="0" y="0"/>
            <a:ext cx="9144000" cy="6858000"/>
          </a:xfrm>
          <a:prstGeom prst="rect">
            <a:avLst/>
          </a:prstGeom>
        </p:spPr>
        <p:txBody>
          <a:bodyPr vert="horz"/>
          <a:lstStyle/>
          <a:p>
            <a:endParaRPr lang="en-US" dirty="0"/>
          </a:p>
        </p:txBody>
      </p:sp>
      <p:sp>
        <p:nvSpPr>
          <p:cNvPr id="5" name="Text Placeholder 2"/>
          <p:cNvSpPr>
            <a:spLocks noGrp="1"/>
          </p:cNvSpPr>
          <p:nvPr>
            <p:ph type="body" idx="14"/>
          </p:nvPr>
        </p:nvSpPr>
        <p:spPr>
          <a:xfrm>
            <a:off x="426066" y="4656769"/>
            <a:ext cx="8300064" cy="838661"/>
          </a:xfrm>
          <a:prstGeom prst="rect">
            <a:avLst/>
          </a:prstGeom>
        </p:spPr>
        <p:txBody>
          <a:bodyPr lIns="0" tIns="0" rIns="0" bIns="0" anchor="t" anchorCtr="0">
            <a:noAutofit/>
          </a:bodyPr>
          <a:lstStyle>
            <a:lvl1pPr marL="0" indent="0">
              <a:lnSpc>
                <a:spcPts val="6000"/>
              </a:lnSpc>
              <a:spcBef>
                <a:spcPts val="0"/>
              </a:spcBef>
              <a:spcAft>
                <a:spcPts val="0"/>
              </a:spcAft>
              <a:buNone/>
              <a:defRPr sz="5000" b="0" i="0" kern="6000"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6" name="Text Placeholder 15"/>
          <p:cNvSpPr>
            <a:spLocks noGrp="1"/>
          </p:cNvSpPr>
          <p:nvPr>
            <p:ph type="body" sz="quarter" idx="15"/>
          </p:nvPr>
        </p:nvSpPr>
        <p:spPr>
          <a:xfrm>
            <a:off x="426066" y="5377479"/>
            <a:ext cx="8300064" cy="606794"/>
          </a:xfrm>
          <a:prstGeom prst="rect">
            <a:avLst/>
          </a:prstGeom>
        </p:spPr>
        <p:txBody>
          <a:bodyPr lIns="0" tIns="0" rIns="0" bIns="0"/>
          <a:lstStyle>
            <a:lvl1pPr marL="0" marR="0" indent="0" algn="l" defTabSz="457200" rtl="0" eaLnBrk="1" fontAlgn="auto" latinLnBrk="0" hangingPunct="1">
              <a:lnSpc>
                <a:spcPct val="100000"/>
              </a:lnSpc>
              <a:spcBef>
                <a:spcPts val="0"/>
              </a:spcBef>
              <a:spcAft>
                <a:spcPts val="0"/>
              </a:spcAft>
              <a:buClrTx/>
              <a:buSzTx/>
              <a:buFontTx/>
              <a:buNone/>
              <a:tabLst/>
              <a:defRPr sz="3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b="1" i="0" dirty="0" smtClean="0">
              <a:solidFill>
                <a:schemeClr val="bg1"/>
              </a:solidFill>
              <a:latin typeface="Interstate-Bold"/>
              <a:cs typeface="Interstate-Bold"/>
            </a:endParaRPr>
          </a:p>
        </p:txBody>
      </p:sp>
      <p:sp>
        <p:nvSpPr>
          <p:cNvPr id="7" name="Text Placeholder 2"/>
          <p:cNvSpPr>
            <a:spLocks noGrp="1"/>
          </p:cNvSpPr>
          <p:nvPr>
            <p:ph type="body" idx="13"/>
          </p:nvPr>
        </p:nvSpPr>
        <p:spPr>
          <a:xfrm>
            <a:off x="426066" y="5999070"/>
            <a:ext cx="8300064" cy="329550"/>
          </a:xfrm>
          <a:prstGeom prst="rect">
            <a:avLst/>
          </a:prstGeom>
        </p:spPr>
        <p:txBody>
          <a:bodyPr lIns="0" tIns="0" rIns="0" bIns="0" anchor="t" anchorCtr="0">
            <a:normAutofit/>
          </a:bodyPr>
          <a:lstStyle>
            <a:lvl1pPr marL="0" indent="0">
              <a:buNone/>
              <a:defRPr sz="1800" b="0" i="0" kern="1600" spc="50">
                <a:solidFill>
                  <a:schemeClr val="bg1"/>
                </a:solidFill>
                <a:latin typeface="Interstate-Regular"/>
                <a:cs typeface="Interstate-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extLst>
      <p:ext uri="{BB962C8B-B14F-4D97-AF65-F5344CB8AC3E}">
        <p14:creationId xmlns:p14="http://schemas.microsoft.com/office/powerpoint/2010/main" val="567300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0" name="Picture 9" descr="map for ppt.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144" y="-54864"/>
            <a:ext cx="9153144" cy="6922008"/>
          </a:xfrm>
          <a:prstGeom prst="rect">
            <a:avLst/>
          </a:prstGeom>
        </p:spPr>
      </p:pic>
      <p:pic>
        <p:nvPicPr>
          <p:cNvPr id="7" name="Picture 6" descr="NYC Emergency Management logo-horizontal-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906" y="6375461"/>
            <a:ext cx="1249523" cy="203324"/>
          </a:xfrm>
          <a:prstGeom prst="rect">
            <a:avLst/>
          </a:prstGeom>
        </p:spPr>
      </p:pic>
      <p:sp>
        <p:nvSpPr>
          <p:cNvPr id="12" name="Slide Number Placeholder 5"/>
          <p:cNvSpPr txBox="1">
            <a:spLocks/>
          </p:cNvSpPr>
          <p:nvPr userDrawn="1"/>
        </p:nvSpPr>
        <p:spPr>
          <a:xfrm>
            <a:off x="8329898" y="6247339"/>
            <a:ext cx="356902" cy="365125"/>
          </a:xfrm>
          <a:prstGeom prst="rect">
            <a:avLst/>
          </a:prstGeom>
        </p:spPr>
        <p:txBody>
          <a:bodyPr vert="horz" lIns="91440" tIns="45720" rIns="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4FD25F-9D70-1B43-8D39-E037CD92EA5A}" type="slidenum">
              <a:rPr lang="en-US" smtClean="0">
                <a:solidFill>
                  <a:prstClr val="white"/>
                </a:solidFill>
              </a:rPr>
              <a:pPr/>
              <a:t>‹#›</a:t>
            </a:fld>
            <a:endParaRPr lang="en-US" dirty="0">
              <a:solidFill>
                <a:prstClr val="white"/>
              </a:solidFill>
            </a:endParaRPr>
          </a:p>
        </p:txBody>
      </p:sp>
      <p:sp>
        <p:nvSpPr>
          <p:cNvPr id="2" name="TextBox 1"/>
          <p:cNvSpPr txBox="1"/>
          <p:nvPr userDrawn="1"/>
        </p:nvSpPr>
        <p:spPr>
          <a:xfrm>
            <a:off x="-958850" y="3937000"/>
            <a:ext cx="914400" cy="914400"/>
          </a:xfrm>
          <a:prstGeom prst="rect">
            <a:avLst/>
          </a:prstGeom>
        </p:spPr>
        <p:txBody>
          <a:bodyPr wrap="none" lIns="0" tIns="0" rtlCol="0">
            <a:noAutofit/>
          </a:bodyPr>
          <a:lstStyle/>
          <a:p>
            <a:pPr defTabSz="457200"/>
            <a:endParaRPr lang="en-US" dirty="0" smtClean="0">
              <a:solidFill>
                <a:prstClr val="black"/>
              </a:solidFill>
            </a:endParaRPr>
          </a:p>
        </p:txBody>
      </p:sp>
      <p:sp>
        <p:nvSpPr>
          <p:cNvPr id="15" name="Text Placeholder 2"/>
          <p:cNvSpPr>
            <a:spLocks noGrp="1"/>
          </p:cNvSpPr>
          <p:nvPr>
            <p:ph type="body" idx="14"/>
          </p:nvPr>
        </p:nvSpPr>
        <p:spPr>
          <a:xfrm>
            <a:off x="455907" y="1040675"/>
            <a:ext cx="8230894" cy="1446172"/>
          </a:xfrm>
          <a:prstGeom prst="rect">
            <a:avLst/>
          </a:prstGeom>
        </p:spPr>
        <p:txBody>
          <a:bodyPr lIns="0" tIns="0" rIns="0" bIns="0" anchor="t" anchorCtr="0">
            <a:noAutofit/>
          </a:bodyPr>
          <a:lstStyle>
            <a:lvl1pPr marL="0" indent="0">
              <a:lnSpc>
                <a:spcPts val="6000"/>
              </a:lnSpc>
              <a:spcBef>
                <a:spcPts val="0"/>
              </a:spcBef>
              <a:spcAft>
                <a:spcPts val="0"/>
              </a:spcAft>
              <a:buNone/>
              <a:defRPr sz="6000" b="0" i="0" kern="6000" cap="all"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extLst>
      <p:ext uri="{BB962C8B-B14F-4D97-AF65-F5344CB8AC3E}">
        <p14:creationId xmlns:p14="http://schemas.microsoft.com/office/powerpoint/2010/main" val="2425662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NYC Emergency Management logo-horizontal-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906" y="6375461"/>
            <a:ext cx="1249523" cy="203324"/>
          </a:xfrm>
          <a:prstGeom prst="rect">
            <a:avLst/>
          </a:prstGeom>
        </p:spPr>
      </p:pic>
      <p:sp>
        <p:nvSpPr>
          <p:cNvPr id="10" name="Slide Number Placeholder 5"/>
          <p:cNvSpPr txBox="1">
            <a:spLocks/>
          </p:cNvSpPr>
          <p:nvPr userDrawn="1"/>
        </p:nvSpPr>
        <p:spPr>
          <a:xfrm>
            <a:off x="8329898" y="6247339"/>
            <a:ext cx="356902" cy="365125"/>
          </a:xfrm>
          <a:prstGeom prst="rect">
            <a:avLst/>
          </a:prstGeom>
        </p:spPr>
        <p:txBody>
          <a:bodyPr vert="horz" lIns="91440" tIns="45720" rIns="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970555-CED6-F141-AB20-7051F4E910D4}" type="slidenum">
              <a:rPr lang="en-US" smtClean="0">
                <a:solidFill>
                  <a:prstClr val="white"/>
                </a:solidFill>
              </a:rPr>
              <a:pPr/>
              <a:t>‹#›</a:t>
            </a:fld>
            <a:endParaRPr lang="en-US" dirty="0">
              <a:solidFill>
                <a:prstClr val="white"/>
              </a:solidFill>
            </a:endParaRPr>
          </a:p>
        </p:txBody>
      </p:sp>
      <p:sp>
        <p:nvSpPr>
          <p:cNvPr id="1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solidFill>
                  <a:schemeClr val="bg1"/>
                </a:solidFill>
              </a:defRPr>
            </a:lvl1pPr>
          </a:lstStyle>
          <a:p>
            <a:pPr lvl="0"/>
            <a:r>
              <a:rPr lang="en-US" dirty="0" smtClean="0"/>
              <a:t>Click to edit Master text styles</a:t>
            </a:r>
          </a:p>
        </p:txBody>
      </p:sp>
      <p:sp>
        <p:nvSpPr>
          <p:cNvPr id="13" name="Content Placeholder 5"/>
          <p:cNvSpPr>
            <a:spLocks noGrp="1"/>
          </p:cNvSpPr>
          <p:nvPr>
            <p:ph sz="quarter" idx="4"/>
          </p:nvPr>
        </p:nvSpPr>
        <p:spPr>
          <a:xfrm>
            <a:off x="455613" y="1897529"/>
            <a:ext cx="8231187" cy="4268321"/>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5000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 y="1897529"/>
            <a:ext cx="8231187" cy="4268321"/>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dirty="0" smtClean="0"/>
              <a:t>Click to edit Master text styles</a:t>
            </a:r>
          </a:p>
        </p:txBody>
      </p:sp>
      <p:sp>
        <p:nvSpPr>
          <p:cNvPr id="14" name="TextBox 13"/>
          <p:cNvSpPr txBox="1"/>
          <p:nvPr userDrawn="1"/>
        </p:nvSpPr>
        <p:spPr>
          <a:xfrm>
            <a:off x="-717176" y="1695824"/>
            <a:ext cx="914400" cy="914400"/>
          </a:xfrm>
          <a:prstGeom prst="rect">
            <a:avLst/>
          </a:prstGeom>
        </p:spPr>
        <p:txBody>
          <a:bodyPr wrap="none" lIns="0" tIns="0" rtlCol="0">
            <a:noAutofit/>
          </a:bodyPr>
          <a:lstStyle/>
          <a:p>
            <a:pPr defTabSz="457200"/>
            <a:endParaRPr lang="en-US" dirty="0" smtClean="0">
              <a:solidFill>
                <a:prstClr val="black"/>
              </a:solidFill>
            </a:endParaRPr>
          </a:p>
        </p:txBody>
      </p:sp>
    </p:spTree>
    <p:extLst>
      <p:ext uri="{BB962C8B-B14F-4D97-AF65-F5344CB8AC3E}">
        <p14:creationId xmlns:p14="http://schemas.microsoft.com/office/powerpoint/2010/main" val="2677687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Text Placeholder 12"/>
          <p:cNvSpPr>
            <a:spLocks noGrp="1"/>
          </p:cNvSpPr>
          <p:nvPr>
            <p:ph type="body" sz="quarter" idx="11"/>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dirty="0" smtClean="0"/>
              <a:t>Click to edit Master text styles</a:t>
            </a:r>
          </a:p>
        </p:txBody>
      </p:sp>
      <p:sp>
        <p:nvSpPr>
          <p:cNvPr id="23" name="Content Placeholder 5"/>
          <p:cNvSpPr>
            <a:spLocks noGrp="1"/>
          </p:cNvSpPr>
          <p:nvPr>
            <p:ph sz="quarter" idx="12"/>
          </p:nvPr>
        </p:nvSpPr>
        <p:spPr>
          <a:xfrm>
            <a:off x="455613" y="2190750"/>
            <a:ext cx="3981917" cy="3981450"/>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5"/>
          <p:cNvSpPr>
            <a:spLocks noGrp="1"/>
          </p:cNvSpPr>
          <p:nvPr>
            <p:ph sz="quarter" idx="13"/>
          </p:nvPr>
        </p:nvSpPr>
        <p:spPr>
          <a:xfrm>
            <a:off x="4704883" y="2190750"/>
            <a:ext cx="3981917" cy="3981450"/>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4"/>
          </p:nvPr>
        </p:nvSpPr>
        <p:spPr>
          <a:xfrm>
            <a:off x="455613" y="1841500"/>
            <a:ext cx="3981450" cy="292100"/>
          </a:xfrm>
          <a:prstGeom prst="rect">
            <a:avLst/>
          </a:prstGeom>
        </p:spPr>
        <p:txBody>
          <a:bodyPr vert="horz" lIns="0" tIns="0"/>
          <a:lstStyle>
            <a:lvl1pPr marL="0" indent="0">
              <a:buNone/>
              <a:defRPr sz="2000" b="1" i="0">
                <a:solidFill>
                  <a:schemeClr val="tx2"/>
                </a:solidFill>
              </a:defRPr>
            </a:lvl1pPr>
          </a:lstStyle>
          <a:p>
            <a:pPr lvl="0"/>
            <a:r>
              <a:rPr lang="en-US" dirty="0" smtClean="0"/>
              <a:t>Click to edit</a:t>
            </a:r>
            <a:endParaRPr lang="en-US" dirty="0"/>
          </a:p>
        </p:txBody>
      </p:sp>
      <p:sp>
        <p:nvSpPr>
          <p:cNvPr id="10" name="Text Placeholder 4"/>
          <p:cNvSpPr>
            <a:spLocks noGrp="1"/>
          </p:cNvSpPr>
          <p:nvPr>
            <p:ph type="body" sz="quarter" idx="15"/>
          </p:nvPr>
        </p:nvSpPr>
        <p:spPr>
          <a:xfrm>
            <a:off x="4704883" y="1847850"/>
            <a:ext cx="3981450" cy="292100"/>
          </a:xfrm>
          <a:prstGeom prst="rect">
            <a:avLst/>
          </a:prstGeom>
        </p:spPr>
        <p:txBody>
          <a:bodyPr vert="horz" lIns="0" tIns="0"/>
          <a:lstStyle>
            <a:lvl1pPr marL="0" indent="0">
              <a:buNone/>
              <a:defRPr sz="2000" b="1" i="0">
                <a:solidFill>
                  <a:schemeClr val="tx2"/>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39107420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dirty="0" smtClean="0"/>
              <a:t>Click to edit Master text styles</a:t>
            </a:r>
          </a:p>
        </p:txBody>
      </p:sp>
      <p:sp>
        <p:nvSpPr>
          <p:cNvPr id="19" name="Text Placeholder 4"/>
          <p:cNvSpPr>
            <a:spLocks noGrp="1"/>
          </p:cNvSpPr>
          <p:nvPr>
            <p:ph type="body" sz="quarter" idx="3"/>
          </p:nvPr>
        </p:nvSpPr>
        <p:spPr>
          <a:xfrm>
            <a:off x="455613" y="-1"/>
            <a:ext cx="8231187"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Content Placeholder 5"/>
          <p:cNvSpPr>
            <a:spLocks noGrp="1"/>
          </p:cNvSpPr>
          <p:nvPr>
            <p:ph sz="quarter" idx="14"/>
          </p:nvPr>
        </p:nvSpPr>
        <p:spPr>
          <a:xfrm>
            <a:off x="455614" y="1619250"/>
            <a:ext cx="2511980" cy="4552950"/>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5"/>
          <p:cNvSpPr>
            <a:spLocks noGrp="1"/>
          </p:cNvSpPr>
          <p:nvPr>
            <p:ph sz="quarter" idx="15"/>
          </p:nvPr>
        </p:nvSpPr>
        <p:spPr>
          <a:xfrm>
            <a:off x="6174820" y="1619250"/>
            <a:ext cx="2511980" cy="4552950"/>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5"/>
          <p:cNvSpPr>
            <a:spLocks noGrp="1"/>
          </p:cNvSpPr>
          <p:nvPr>
            <p:ph sz="quarter" idx="16"/>
          </p:nvPr>
        </p:nvSpPr>
        <p:spPr>
          <a:xfrm>
            <a:off x="3338985" y="1619250"/>
            <a:ext cx="2511980" cy="4552950"/>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17"/>
          </p:nvPr>
        </p:nvSpPr>
        <p:spPr>
          <a:xfrm>
            <a:off x="455613" y="1276512"/>
            <a:ext cx="2511981" cy="292100"/>
          </a:xfrm>
          <a:prstGeom prst="rect">
            <a:avLst/>
          </a:prstGeom>
        </p:spPr>
        <p:txBody>
          <a:bodyPr vert="horz" lIns="0" tIns="0"/>
          <a:lstStyle>
            <a:lvl1pPr marL="0" indent="0">
              <a:buNone/>
              <a:defRPr sz="2000" b="1" i="0">
                <a:solidFill>
                  <a:schemeClr val="tx2"/>
                </a:solidFill>
              </a:defRPr>
            </a:lvl1pPr>
          </a:lstStyle>
          <a:p>
            <a:pPr lvl="0"/>
            <a:r>
              <a:rPr lang="en-US" dirty="0" smtClean="0"/>
              <a:t>Click to edit</a:t>
            </a:r>
            <a:endParaRPr lang="en-US" dirty="0"/>
          </a:p>
        </p:txBody>
      </p:sp>
      <p:sp>
        <p:nvSpPr>
          <p:cNvPr id="9" name="Text Placeholder 4"/>
          <p:cNvSpPr>
            <a:spLocks noGrp="1"/>
          </p:cNvSpPr>
          <p:nvPr>
            <p:ph type="body" sz="quarter" idx="18"/>
          </p:nvPr>
        </p:nvSpPr>
        <p:spPr>
          <a:xfrm>
            <a:off x="3338984" y="1276512"/>
            <a:ext cx="2511981" cy="292100"/>
          </a:xfrm>
          <a:prstGeom prst="rect">
            <a:avLst/>
          </a:prstGeom>
        </p:spPr>
        <p:txBody>
          <a:bodyPr vert="horz" lIns="0" tIns="0"/>
          <a:lstStyle>
            <a:lvl1pPr marL="0" indent="0">
              <a:buNone/>
              <a:defRPr sz="2000" b="1" i="0">
                <a:solidFill>
                  <a:schemeClr val="tx2"/>
                </a:solidFill>
              </a:defRPr>
            </a:lvl1pPr>
          </a:lstStyle>
          <a:p>
            <a:pPr lvl="0"/>
            <a:r>
              <a:rPr lang="en-US" dirty="0" smtClean="0"/>
              <a:t>Click to edit</a:t>
            </a:r>
            <a:endParaRPr lang="en-US" dirty="0"/>
          </a:p>
        </p:txBody>
      </p:sp>
      <p:sp>
        <p:nvSpPr>
          <p:cNvPr id="10" name="Text Placeholder 4"/>
          <p:cNvSpPr>
            <a:spLocks noGrp="1"/>
          </p:cNvSpPr>
          <p:nvPr>
            <p:ph type="body" sz="quarter" idx="19"/>
          </p:nvPr>
        </p:nvSpPr>
        <p:spPr>
          <a:xfrm>
            <a:off x="6174820" y="1276512"/>
            <a:ext cx="2511981" cy="292100"/>
          </a:xfrm>
          <a:prstGeom prst="rect">
            <a:avLst/>
          </a:prstGeom>
        </p:spPr>
        <p:txBody>
          <a:bodyPr vert="horz" lIns="0" tIns="0"/>
          <a:lstStyle>
            <a:lvl1pPr marL="0" indent="0">
              <a:buNone/>
              <a:defRPr sz="2000" b="1" i="0">
                <a:solidFill>
                  <a:schemeClr val="tx2"/>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2988626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Rectangle 19"/>
          <p:cNvSpPr/>
          <p:nvPr userDrawn="1"/>
        </p:nvSpPr>
        <p:spPr>
          <a:xfrm>
            <a:off x="3250005" y="1028700"/>
            <a:ext cx="2651760" cy="5257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9" name="Rectangle 18"/>
          <p:cNvSpPr/>
          <p:nvPr userDrawn="1"/>
        </p:nvSpPr>
        <p:spPr>
          <a:xfrm>
            <a:off x="6035041" y="1028700"/>
            <a:ext cx="2651760" cy="5257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Rectangle 15"/>
          <p:cNvSpPr/>
          <p:nvPr userDrawn="1"/>
        </p:nvSpPr>
        <p:spPr>
          <a:xfrm>
            <a:off x="455612" y="1028700"/>
            <a:ext cx="2651760" cy="5257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dirty="0" smtClean="0"/>
              <a:t>Click to edit Master text styles</a:t>
            </a:r>
          </a:p>
        </p:txBody>
      </p:sp>
      <p:sp>
        <p:nvSpPr>
          <p:cNvPr id="8" name="Text Placeholder 4"/>
          <p:cNvSpPr>
            <a:spLocks noGrp="1"/>
          </p:cNvSpPr>
          <p:nvPr>
            <p:ph type="body" sz="quarter" idx="3"/>
          </p:nvPr>
        </p:nvSpPr>
        <p:spPr>
          <a:xfrm>
            <a:off x="455613" y="-1"/>
            <a:ext cx="8231187"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Text Placeholder 4"/>
          <p:cNvSpPr>
            <a:spLocks noGrp="1"/>
          </p:cNvSpPr>
          <p:nvPr>
            <p:ph type="body" sz="quarter" idx="17"/>
          </p:nvPr>
        </p:nvSpPr>
        <p:spPr>
          <a:xfrm>
            <a:off x="519113" y="1276512"/>
            <a:ext cx="2511981" cy="292100"/>
          </a:xfrm>
          <a:prstGeom prst="rect">
            <a:avLst/>
          </a:prstGeom>
        </p:spPr>
        <p:txBody>
          <a:bodyPr vert="horz" lIns="0" tIns="0"/>
          <a:lstStyle>
            <a:lvl1pPr marL="0" indent="0">
              <a:buNone/>
              <a:defRPr sz="2000" b="1" i="0">
                <a:solidFill>
                  <a:schemeClr val="bg1"/>
                </a:solidFill>
              </a:defRPr>
            </a:lvl1pPr>
          </a:lstStyle>
          <a:p>
            <a:pPr lvl="0"/>
            <a:r>
              <a:rPr lang="en-US" dirty="0" smtClean="0"/>
              <a:t>Click to edit</a:t>
            </a:r>
            <a:endParaRPr lang="en-US" dirty="0"/>
          </a:p>
        </p:txBody>
      </p:sp>
      <p:sp>
        <p:nvSpPr>
          <p:cNvPr id="10" name="Text Placeholder 4"/>
          <p:cNvSpPr>
            <a:spLocks noGrp="1"/>
          </p:cNvSpPr>
          <p:nvPr>
            <p:ph type="body" sz="quarter" idx="18"/>
          </p:nvPr>
        </p:nvSpPr>
        <p:spPr>
          <a:xfrm>
            <a:off x="3326284" y="1276512"/>
            <a:ext cx="2511981" cy="292100"/>
          </a:xfrm>
          <a:prstGeom prst="rect">
            <a:avLst/>
          </a:prstGeom>
        </p:spPr>
        <p:txBody>
          <a:bodyPr vert="horz" lIns="0" tIns="0"/>
          <a:lstStyle>
            <a:lvl1pPr marL="0" indent="0">
              <a:buNone/>
              <a:defRPr sz="2000" b="1" i="0">
                <a:solidFill>
                  <a:schemeClr val="bg1"/>
                </a:solidFill>
              </a:defRPr>
            </a:lvl1pPr>
          </a:lstStyle>
          <a:p>
            <a:pPr lvl="0"/>
            <a:r>
              <a:rPr lang="en-US" dirty="0" smtClean="0"/>
              <a:t>Click to edit</a:t>
            </a:r>
            <a:endParaRPr lang="en-US" dirty="0"/>
          </a:p>
        </p:txBody>
      </p:sp>
      <p:sp>
        <p:nvSpPr>
          <p:cNvPr id="11" name="Text Placeholder 4"/>
          <p:cNvSpPr>
            <a:spLocks noGrp="1"/>
          </p:cNvSpPr>
          <p:nvPr>
            <p:ph type="body" sz="quarter" idx="19"/>
          </p:nvPr>
        </p:nvSpPr>
        <p:spPr>
          <a:xfrm>
            <a:off x="6113936" y="1276512"/>
            <a:ext cx="2511980" cy="292100"/>
          </a:xfrm>
          <a:prstGeom prst="rect">
            <a:avLst/>
          </a:prstGeom>
        </p:spPr>
        <p:txBody>
          <a:bodyPr vert="horz" lIns="0" tIns="0"/>
          <a:lstStyle>
            <a:lvl1pPr marL="0" indent="0">
              <a:buNone/>
              <a:defRPr sz="2000" b="1" i="0">
                <a:solidFill>
                  <a:schemeClr val="bg1"/>
                </a:solidFill>
              </a:defRPr>
            </a:lvl1pPr>
          </a:lstStyle>
          <a:p>
            <a:pPr lvl="0"/>
            <a:r>
              <a:rPr lang="en-US" dirty="0" smtClean="0"/>
              <a:t>Click to edit</a:t>
            </a:r>
            <a:endParaRPr lang="en-US" dirty="0"/>
          </a:p>
        </p:txBody>
      </p:sp>
      <p:sp>
        <p:nvSpPr>
          <p:cNvPr id="13" name="Content Placeholder 5"/>
          <p:cNvSpPr>
            <a:spLocks noGrp="1"/>
          </p:cNvSpPr>
          <p:nvPr>
            <p:ph sz="quarter" idx="4"/>
          </p:nvPr>
        </p:nvSpPr>
        <p:spPr>
          <a:xfrm>
            <a:off x="519113" y="1619250"/>
            <a:ext cx="2511981" cy="4444999"/>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5"/>
          <p:cNvSpPr>
            <a:spLocks noGrp="1"/>
          </p:cNvSpPr>
          <p:nvPr>
            <p:ph sz="quarter" idx="20"/>
          </p:nvPr>
        </p:nvSpPr>
        <p:spPr>
          <a:xfrm>
            <a:off x="3326284" y="1619250"/>
            <a:ext cx="2511981" cy="4444999"/>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5"/>
          <p:cNvSpPr>
            <a:spLocks noGrp="1"/>
          </p:cNvSpPr>
          <p:nvPr>
            <p:ph sz="quarter" idx="21"/>
          </p:nvPr>
        </p:nvSpPr>
        <p:spPr>
          <a:xfrm>
            <a:off x="6113935" y="1619250"/>
            <a:ext cx="2511981" cy="4444999"/>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2870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55613" y="-1"/>
            <a:ext cx="8231187"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dirty="0" smtClean="0"/>
              <a:t>Click to edit Master text styles</a:t>
            </a:r>
          </a:p>
        </p:txBody>
      </p:sp>
      <p:sp>
        <p:nvSpPr>
          <p:cNvPr id="10" name="Picture Placeholder 9"/>
          <p:cNvSpPr>
            <a:spLocks noGrp="1"/>
          </p:cNvSpPr>
          <p:nvPr>
            <p:ph type="pic" sz="quarter" idx="11"/>
          </p:nvPr>
        </p:nvSpPr>
        <p:spPr>
          <a:xfrm>
            <a:off x="455612" y="1028699"/>
            <a:ext cx="8231187" cy="5246221"/>
          </a:xfrm>
          <a:prstGeom prst="rect">
            <a:avLst/>
          </a:prstGeom>
        </p:spPr>
        <p:txBody>
          <a:bodyPr vert="horz"/>
          <a:lstStyle/>
          <a:p>
            <a:endParaRPr lang="en-US" dirty="0"/>
          </a:p>
        </p:txBody>
      </p:sp>
    </p:spTree>
    <p:extLst>
      <p:ext uri="{BB962C8B-B14F-4D97-AF65-F5344CB8AC3E}">
        <p14:creationId xmlns:p14="http://schemas.microsoft.com/office/powerpoint/2010/main" val="248680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9"/>
          <p:cNvSpPr>
            <a:spLocks noGrp="1"/>
          </p:cNvSpPr>
          <p:nvPr>
            <p:ph type="pic" sz="quarter" idx="11"/>
          </p:nvPr>
        </p:nvSpPr>
        <p:spPr>
          <a:xfrm>
            <a:off x="0" y="0"/>
            <a:ext cx="9144000" cy="6274921"/>
          </a:xfrm>
          <a:prstGeom prst="rect">
            <a:avLst/>
          </a:prstGeom>
        </p:spPr>
        <p:txBody>
          <a:bodyPr vert="horz"/>
          <a:lstStyle/>
          <a:p>
            <a:endParaRPr lang="en-US" dirty="0"/>
          </a:p>
        </p:txBody>
      </p:sp>
    </p:spTree>
    <p:extLst>
      <p:ext uri="{BB962C8B-B14F-4D97-AF65-F5344CB8AC3E}">
        <p14:creationId xmlns:p14="http://schemas.microsoft.com/office/powerpoint/2010/main" val="2482710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9"/>
          <p:cNvSpPr>
            <a:spLocks noGrp="1"/>
          </p:cNvSpPr>
          <p:nvPr>
            <p:ph type="pic" sz="quarter" idx="11"/>
          </p:nvPr>
        </p:nvSpPr>
        <p:spPr>
          <a:xfrm>
            <a:off x="457200" y="1036893"/>
            <a:ext cx="4023360" cy="5246221"/>
          </a:xfrm>
          <a:prstGeom prst="rect">
            <a:avLst/>
          </a:prstGeom>
        </p:spPr>
        <p:txBody>
          <a:bodyPr vert="horz"/>
          <a:lstStyle>
            <a:lvl1pPr marL="0" indent="0">
              <a:buNone/>
              <a:defRPr/>
            </a:lvl1pPr>
          </a:lstStyle>
          <a:p>
            <a:endParaRPr lang="en-US" dirty="0"/>
          </a:p>
        </p:txBody>
      </p:sp>
      <p:sp>
        <p:nvSpPr>
          <p:cNvPr id="9" name="Picture Placeholder 9"/>
          <p:cNvSpPr>
            <a:spLocks noGrp="1"/>
          </p:cNvSpPr>
          <p:nvPr>
            <p:ph type="pic" sz="quarter" idx="12"/>
          </p:nvPr>
        </p:nvSpPr>
        <p:spPr>
          <a:xfrm>
            <a:off x="4663440" y="1036893"/>
            <a:ext cx="4023360" cy="5246221"/>
          </a:xfrm>
          <a:prstGeom prst="rect">
            <a:avLst/>
          </a:prstGeom>
        </p:spPr>
        <p:txBody>
          <a:bodyPr vert="horz"/>
          <a:lstStyle>
            <a:lvl1pPr marL="0" indent="0">
              <a:buNone/>
              <a:defRPr/>
            </a:lvl1pPr>
          </a:lstStyle>
          <a:p>
            <a:endParaRPr lang="en-US" dirty="0"/>
          </a:p>
        </p:txBody>
      </p:sp>
      <p:sp>
        <p:nvSpPr>
          <p:cNvPr id="10"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dirty="0" smtClean="0"/>
              <a:t>Click to edit Master text styles</a:t>
            </a:r>
          </a:p>
        </p:txBody>
      </p:sp>
      <p:sp>
        <p:nvSpPr>
          <p:cNvPr id="11"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41143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6208F-6486-4A7D-94CE-C07092403A7A}" type="datetimeFigureOut">
              <a:rPr lang="en-US" smtClean="0">
                <a:solidFill>
                  <a:prstClr val="black">
                    <a:tint val="75000"/>
                  </a:prstClr>
                </a:solidFill>
              </a:rPr>
              <a:pPr/>
              <a:t>11/12/2015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ADB979-9A60-4312-8CBA-4064FE94AB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452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dirty="0" smtClean="0"/>
              <a:t>Click to edit Master text styles</a:t>
            </a:r>
          </a:p>
        </p:txBody>
      </p:sp>
      <p:sp>
        <p:nvSpPr>
          <p:cNvPr id="6"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Picture Placeholder 9"/>
          <p:cNvSpPr>
            <a:spLocks noGrp="1"/>
          </p:cNvSpPr>
          <p:nvPr>
            <p:ph type="pic" sz="quarter" idx="11"/>
          </p:nvPr>
        </p:nvSpPr>
        <p:spPr>
          <a:xfrm>
            <a:off x="457200" y="1034127"/>
            <a:ext cx="4023360" cy="2521873"/>
          </a:xfrm>
          <a:prstGeom prst="rect">
            <a:avLst/>
          </a:prstGeom>
        </p:spPr>
        <p:txBody>
          <a:bodyPr vert="horz"/>
          <a:lstStyle>
            <a:lvl1pPr marL="0" indent="0">
              <a:buNone/>
              <a:defRPr/>
            </a:lvl1pPr>
          </a:lstStyle>
          <a:p>
            <a:endParaRPr lang="en-US" dirty="0"/>
          </a:p>
        </p:txBody>
      </p:sp>
      <p:sp>
        <p:nvSpPr>
          <p:cNvPr id="19" name="Picture Placeholder 9"/>
          <p:cNvSpPr>
            <a:spLocks noGrp="1"/>
          </p:cNvSpPr>
          <p:nvPr>
            <p:ph type="pic" sz="quarter" idx="12"/>
          </p:nvPr>
        </p:nvSpPr>
        <p:spPr>
          <a:xfrm>
            <a:off x="4663440" y="1034127"/>
            <a:ext cx="4023360" cy="2521873"/>
          </a:xfrm>
          <a:prstGeom prst="rect">
            <a:avLst/>
          </a:prstGeom>
        </p:spPr>
        <p:txBody>
          <a:bodyPr vert="horz"/>
          <a:lstStyle>
            <a:lvl1pPr marL="0" indent="0">
              <a:buNone/>
              <a:defRPr/>
            </a:lvl1pPr>
          </a:lstStyle>
          <a:p>
            <a:endParaRPr lang="en-US" dirty="0"/>
          </a:p>
        </p:txBody>
      </p:sp>
      <p:sp>
        <p:nvSpPr>
          <p:cNvPr id="20" name="Picture Placeholder 9"/>
          <p:cNvSpPr>
            <a:spLocks noGrp="1"/>
          </p:cNvSpPr>
          <p:nvPr>
            <p:ph type="pic" sz="quarter" idx="16"/>
          </p:nvPr>
        </p:nvSpPr>
        <p:spPr>
          <a:xfrm>
            <a:off x="455613" y="3700761"/>
            <a:ext cx="4023360" cy="2578608"/>
          </a:xfrm>
          <a:prstGeom prst="rect">
            <a:avLst/>
          </a:prstGeom>
        </p:spPr>
        <p:txBody>
          <a:bodyPr vert="horz"/>
          <a:lstStyle>
            <a:lvl1pPr marL="0" indent="0">
              <a:buNone/>
              <a:defRPr/>
            </a:lvl1pPr>
          </a:lstStyle>
          <a:p>
            <a:endParaRPr lang="en-US" dirty="0"/>
          </a:p>
        </p:txBody>
      </p:sp>
      <p:sp>
        <p:nvSpPr>
          <p:cNvPr id="21" name="Picture Placeholder 9"/>
          <p:cNvSpPr>
            <a:spLocks noGrp="1"/>
          </p:cNvSpPr>
          <p:nvPr>
            <p:ph type="pic" sz="quarter" idx="17"/>
          </p:nvPr>
        </p:nvSpPr>
        <p:spPr>
          <a:xfrm>
            <a:off x="4661853" y="3700761"/>
            <a:ext cx="4023360" cy="2578608"/>
          </a:xfrm>
          <a:prstGeom prst="rect">
            <a:avLst/>
          </a:prstGeom>
        </p:spPr>
        <p:txBody>
          <a:bodyPr vert="horz"/>
          <a:lstStyle>
            <a:lvl1pPr marL="0" indent="0">
              <a:buNone/>
              <a:defRPr/>
            </a:lvl1pPr>
          </a:lstStyle>
          <a:p>
            <a:endParaRPr lang="en-US" dirty="0"/>
          </a:p>
        </p:txBody>
      </p:sp>
    </p:spTree>
    <p:extLst>
      <p:ext uri="{BB962C8B-B14F-4D97-AF65-F5344CB8AC3E}">
        <p14:creationId xmlns:p14="http://schemas.microsoft.com/office/powerpoint/2010/main" val="2976072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dirty="0" smtClean="0"/>
              <a:t>Click to edit Master text styles</a:t>
            </a:r>
          </a:p>
        </p:txBody>
      </p:sp>
      <p:sp>
        <p:nvSpPr>
          <p:cNvPr id="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Picture Placeholder 9"/>
          <p:cNvSpPr>
            <a:spLocks noGrp="1"/>
          </p:cNvSpPr>
          <p:nvPr>
            <p:ph type="pic" sz="quarter" idx="11"/>
          </p:nvPr>
        </p:nvSpPr>
        <p:spPr>
          <a:xfrm>
            <a:off x="457200" y="1028023"/>
            <a:ext cx="2650172" cy="2578608"/>
          </a:xfrm>
          <a:prstGeom prst="rect">
            <a:avLst/>
          </a:prstGeom>
        </p:spPr>
        <p:txBody>
          <a:bodyPr vert="horz"/>
          <a:lstStyle>
            <a:lvl1pPr marL="0" indent="0">
              <a:buNone/>
              <a:defRPr/>
            </a:lvl1pPr>
          </a:lstStyle>
          <a:p>
            <a:endParaRPr lang="en-US" dirty="0"/>
          </a:p>
        </p:txBody>
      </p:sp>
      <p:sp>
        <p:nvSpPr>
          <p:cNvPr id="9" name="Picture Placeholder 9"/>
          <p:cNvSpPr>
            <a:spLocks noGrp="1"/>
          </p:cNvSpPr>
          <p:nvPr>
            <p:ph type="pic" sz="quarter" idx="16"/>
          </p:nvPr>
        </p:nvSpPr>
        <p:spPr>
          <a:xfrm>
            <a:off x="455613" y="3700761"/>
            <a:ext cx="2650172" cy="2578608"/>
          </a:xfrm>
          <a:prstGeom prst="rect">
            <a:avLst/>
          </a:prstGeom>
        </p:spPr>
        <p:txBody>
          <a:bodyPr vert="horz"/>
          <a:lstStyle>
            <a:lvl1pPr marL="0" indent="0">
              <a:buNone/>
              <a:defRPr/>
            </a:lvl1pPr>
          </a:lstStyle>
          <a:p>
            <a:endParaRPr lang="en-US" dirty="0"/>
          </a:p>
        </p:txBody>
      </p:sp>
      <p:sp>
        <p:nvSpPr>
          <p:cNvPr id="10" name="Picture Placeholder 9"/>
          <p:cNvSpPr>
            <a:spLocks noGrp="1"/>
          </p:cNvSpPr>
          <p:nvPr>
            <p:ph type="pic" sz="quarter" idx="17"/>
          </p:nvPr>
        </p:nvSpPr>
        <p:spPr>
          <a:xfrm>
            <a:off x="3250005" y="1028666"/>
            <a:ext cx="2650172" cy="2578608"/>
          </a:xfrm>
          <a:prstGeom prst="rect">
            <a:avLst/>
          </a:prstGeom>
        </p:spPr>
        <p:txBody>
          <a:bodyPr vert="horz"/>
          <a:lstStyle>
            <a:lvl1pPr marL="0" indent="0">
              <a:buNone/>
              <a:defRPr/>
            </a:lvl1pPr>
          </a:lstStyle>
          <a:p>
            <a:endParaRPr lang="en-US" dirty="0"/>
          </a:p>
        </p:txBody>
      </p:sp>
      <p:sp>
        <p:nvSpPr>
          <p:cNvPr id="11" name="Picture Placeholder 9"/>
          <p:cNvSpPr>
            <a:spLocks noGrp="1"/>
          </p:cNvSpPr>
          <p:nvPr>
            <p:ph type="pic" sz="quarter" idx="18"/>
          </p:nvPr>
        </p:nvSpPr>
        <p:spPr>
          <a:xfrm>
            <a:off x="3250005" y="3701404"/>
            <a:ext cx="2650172" cy="2578608"/>
          </a:xfrm>
          <a:prstGeom prst="rect">
            <a:avLst/>
          </a:prstGeom>
        </p:spPr>
        <p:txBody>
          <a:bodyPr vert="horz"/>
          <a:lstStyle>
            <a:lvl1pPr marL="0" indent="0">
              <a:buNone/>
              <a:defRPr/>
            </a:lvl1pPr>
          </a:lstStyle>
          <a:p>
            <a:endParaRPr lang="en-US" dirty="0"/>
          </a:p>
        </p:txBody>
      </p:sp>
      <p:sp>
        <p:nvSpPr>
          <p:cNvPr id="12" name="Picture Placeholder 9"/>
          <p:cNvSpPr>
            <a:spLocks noGrp="1"/>
          </p:cNvSpPr>
          <p:nvPr>
            <p:ph type="pic" sz="quarter" idx="19"/>
          </p:nvPr>
        </p:nvSpPr>
        <p:spPr>
          <a:xfrm>
            <a:off x="6036628" y="1028700"/>
            <a:ext cx="2650172" cy="2578608"/>
          </a:xfrm>
          <a:prstGeom prst="rect">
            <a:avLst/>
          </a:prstGeom>
        </p:spPr>
        <p:txBody>
          <a:bodyPr vert="horz"/>
          <a:lstStyle>
            <a:lvl1pPr marL="0" indent="0">
              <a:buNone/>
              <a:defRPr/>
            </a:lvl1pPr>
          </a:lstStyle>
          <a:p>
            <a:endParaRPr lang="en-US" dirty="0"/>
          </a:p>
        </p:txBody>
      </p:sp>
      <p:sp>
        <p:nvSpPr>
          <p:cNvPr id="13" name="Picture Placeholder 9"/>
          <p:cNvSpPr>
            <a:spLocks noGrp="1"/>
          </p:cNvSpPr>
          <p:nvPr>
            <p:ph type="pic" sz="quarter" idx="20"/>
          </p:nvPr>
        </p:nvSpPr>
        <p:spPr>
          <a:xfrm>
            <a:off x="6035041" y="3701438"/>
            <a:ext cx="2650172" cy="2578608"/>
          </a:xfrm>
          <a:prstGeom prst="rect">
            <a:avLst/>
          </a:prstGeom>
        </p:spPr>
        <p:txBody>
          <a:bodyPr vert="horz"/>
          <a:lstStyle>
            <a:lvl1pPr marL="0" indent="0">
              <a:buNone/>
              <a:defRPr/>
            </a:lvl1pPr>
          </a:lstStyle>
          <a:p>
            <a:endParaRPr lang="en-US" dirty="0"/>
          </a:p>
        </p:txBody>
      </p:sp>
    </p:spTree>
    <p:extLst>
      <p:ext uri="{BB962C8B-B14F-4D97-AF65-F5344CB8AC3E}">
        <p14:creationId xmlns:p14="http://schemas.microsoft.com/office/powerpoint/2010/main" val="3174713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dirty="0" smtClean="0"/>
              <a:t>Click to edit Master text styles</a:t>
            </a:r>
          </a:p>
        </p:txBody>
      </p:sp>
      <p:sp>
        <p:nvSpPr>
          <p:cNvPr id="10" name="Picture Placeholder 9"/>
          <p:cNvSpPr>
            <a:spLocks noGrp="1"/>
          </p:cNvSpPr>
          <p:nvPr>
            <p:ph type="pic" sz="quarter" idx="11"/>
          </p:nvPr>
        </p:nvSpPr>
        <p:spPr>
          <a:xfrm>
            <a:off x="4667530" y="1028699"/>
            <a:ext cx="4019270" cy="5246221"/>
          </a:xfrm>
          <a:prstGeom prst="rect">
            <a:avLst/>
          </a:prstGeom>
        </p:spPr>
        <p:txBody>
          <a:bodyPr vert="horz"/>
          <a:lstStyle>
            <a:lvl1pPr marL="0" indent="0">
              <a:buNone/>
              <a:defRPr/>
            </a:lvl1pPr>
          </a:lstStyle>
          <a:p>
            <a:endParaRPr lang="en-US" dirty="0"/>
          </a:p>
        </p:txBody>
      </p:sp>
      <p:sp>
        <p:nvSpPr>
          <p:cNvPr id="11" name="Content Placeholder 5"/>
          <p:cNvSpPr>
            <a:spLocks noGrp="1"/>
          </p:cNvSpPr>
          <p:nvPr>
            <p:ph sz="quarter" idx="15"/>
          </p:nvPr>
        </p:nvSpPr>
        <p:spPr>
          <a:xfrm>
            <a:off x="457199" y="1377738"/>
            <a:ext cx="4021773" cy="4897181"/>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7"/>
          </p:nvPr>
        </p:nvSpPr>
        <p:spPr>
          <a:xfrm>
            <a:off x="457199" y="1035002"/>
            <a:ext cx="4021773" cy="292100"/>
          </a:xfrm>
          <a:prstGeom prst="rect">
            <a:avLst/>
          </a:prstGeom>
        </p:spPr>
        <p:txBody>
          <a:bodyPr vert="horz" lIns="0" tIns="0"/>
          <a:lstStyle>
            <a:lvl1pPr marL="0" indent="0">
              <a:buNone/>
              <a:defRPr sz="2000" b="1" i="0">
                <a:solidFill>
                  <a:schemeClr val="tx2"/>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37849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dirty="0" smtClean="0"/>
              <a:t>Click to edit Master text styles</a:t>
            </a:r>
          </a:p>
        </p:txBody>
      </p:sp>
      <p:sp>
        <p:nvSpPr>
          <p:cNvPr id="5" name="Picture Placeholder 9"/>
          <p:cNvSpPr>
            <a:spLocks noGrp="1"/>
          </p:cNvSpPr>
          <p:nvPr>
            <p:ph type="pic" sz="quarter" idx="11"/>
          </p:nvPr>
        </p:nvSpPr>
        <p:spPr>
          <a:xfrm>
            <a:off x="457200" y="1028699"/>
            <a:ext cx="4019270" cy="5246222"/>
          </a:xfrm>
          <a:prstGeom prst="rect">
            <a:avLst/>
          </a:prstGeom>
        </p:spPr>
        <p:txBody>
          <a:bodyPr vert="horz"/>
          <a:lstStyle>
            <a:lvl1pPr marL="0" indent="0">
              <a:buNone/>
              <a:defRPr/>
            </a:lvl1pPr>
          </a:lstStyle>
          <a:p>
            <a:endParaRPr lang="en-US" dirty="0"/>
          </a:p>
        </p:txBody>
      </p:sp>
      <p:sp>
        <p:nvSpPr>
          <p:cNvPr id="6" name="Rectangle 5"/>
          <p:cNvSpPr/>
          <p:nvPr userDrawn="1"/>
        </p:nvSpPr>
        <p:spPr>
          <a:xfrm>
            <a:off x="4476470" y="1028699"/>
            <a:ext cx="4210330" cy="52462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Text Placeholder 4"/>
          <p:cNvSpPr>
            <a:spLocks noGrp="1"/>
          </p:cNvSpPr>
          <p:nvPr>
            <p:ph type="body" sz="quarter" idx="17"/>
          </p:nvPr>
        </p:nvSpPr>
        <p:spPr>
          <a:xfrm>
            <a:off x="4620053" y="1209371"/>
            <a:ext cx="3906109" cy="292100"/>
          </a:xfrm>
          <a:prstGeom prst="rect">
            <a:avLst/>
          </a:prstGeom>
        </p:spPr>
        <p:txBody>
          <a:bodyPr vert="horz" lIns="0" tIns="0"/>
          <a:lstStyle>
            <a:lvl1pPr marL="0" indent="0">
              <a:buNone/>
              <a:defRPr sz="2000" b="1" i="0">
                <a:solidFill>
                  <a:schemeClr val="bg1"/>
                </a:solidFill>
              </a:defRPr>
            </a:lvl1pPr>
          </a:lstStyle>
          <a:p>
            <a:pPr lvl="0"/>
            <a:r>
              <a:rPr lang="en-US" dirty="0" smtClean="0"/>
              <a:t>Click to edit</a:t>
            </a:r>
            <a:endParaRPr lang="en-US" dirty="0"/>
          </a:p>
        </p:txBody>
      </p:sp>
      <p:sp>
        <p:nvSpPr>
          <p:cNvPr id="8" name="Content Placeholder 5"/>
          <p:cNvSpPr>
            <a:spLocks noGrp="1"/>
          </p:cNvSpPr>
          <p:nvPr>
            <p:ph sz="quarter" idx="4"/>
          </p:nvPr>
        </p:nvSpPr>
        <p:spPr>
          <a:xfrm>
            <a:off x="4620053" y="1552109"/>
            <a:ext cx="3906109" cy="4444999"/>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5043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9"/>
          <p:cNvSpPr>
            <a:spLocks noGrp="1"/>
          </p:cNvSpPr>
          <p:nvPr>
            <p:ph type="pic" sz="quarter" idx="11"/>
          </p:nvPr>
        </p:nvSpPr>
        <p:spPr>
          <a:xfrm>
            <a:off x="457200" y="1028699"/>
            <a:ext cx="4023360" cy="2519661"/>
          </a:xfrm>
          <a:prstGeom prst="rect">
            <a:avLst/>
          </a:prstGeom>
        </p:spPr>
        <p:txBody>
          <a:bodyPr vert="horz"/>
          <a:lstStyle>
            <a:lvl1pPr marL="0" indent="0">
              <a:buNone/>
              <a:defRPr/>
            </a:lvl1pPr>
          </a:lstStyle>
          <a:p>
            <a:endParaRPr lang="en-US" dirty="0"/>
          </a:p>
        </p:txBody>
      </p:sp>
      <p:sp>
        <p:nvSpPr>
          <p:cNvPr id="4" name="Picture Placeholder 9"/>
          <p:cNvSpPr>
            <a:spLocks noGrp="1"/>
          </p:cNvSpPr>
          <p:nvPr>
            <p:ph type="pic" sz="quarter" idx="12"/>
          </p:nvPr>
        </p:nvSpPr>
        <p:spPr>
          <a:xfrm>
            <a:off x="4663440" y="1028699"/>
            <a:ext cx="4023360" cy="2519661"/>
          </a:xfrm>
          <a:prstGeom prst="rect">
            <a:avLst/>
          </a:prstGeom>
        </p:spPr>
        <p:txBody>
          <a:bodyPr vert="horz"/>
          <a:lstStyle>
            <a:lvl1pPr marL="0" indent="0">
              <a:buNone/>
              <a:defRPr/>
            </a:lvl1pPr>
          </a:lstStyle>
          <a:p>
            <a:endParaRPr lang="en-US" dirty="0"/>
          </a:p>
        </p:txBody>
      </p:sp>
      <p:sp>
        <p:nvSpPr>
          <p:cNvPr id="5"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dirty="0" smtClean="0"/>
              <a:t>Click to edit Master text styles</a:t>
            </a:r>
          </a:p>
        </p:txBody>
      </p:sp>
      <p:sp>
        <p:nvSpPr>
          <p:cNvPr id="7" name="Content Placeholder 5"/>
          <p:cNvSpPr>
            <a:spLocks noGrp="1"/>
          </p:cNvSpPr>
          <p:nvPr>
            <p:ph sz="quarter" idx="15"/>
          </p:nvPr>
        </p:nvSpPr>
        <p:spPr>
          <a:xfrm>
            <a:off x="457199" y="4039244"/>
            <a:ext cx="4021773" cy="2235242"/>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17"/>
          </p:nvPr>
        </p:nvSpPr>
        <p:spPr>
          <a:xfrm>
            <a:off x="457199" y="3696506"/>
            <a:ext cx="4021773" cy="292101"/>
          </a:xfrm>
          <a:prstGeom prst="rect">
            <a:avLst/>
          </a:prstGeom>
        </p:spPr>
        <p:txBody>
          <a:bodyPr vert="horz" lIns="0" tIns="0"/>
          <a:lstStyle>
            <a:lvl1pPr marL="0" indent="0">
              <a:buNone/>
              <a:defRPr sz="2000" b="1" i="0">
                <a:solidFill>
                  <a:schemeClr val="tx2"/>
                </a:solidFill>
              </a:defRPr>
            </a:lvl1pPr>
          </a:lstStyle>
          <a:p>
            <a:pPr lvl="0"/>
            <a:r>
              <a:rPr lang="en-US" dirty="0" smtClean="0"/>
              <a:t>Click to edit</a:t>
            </a:r>
            <a:endParaRPr lang="en-US" dirty="0"/>
          </a:p>
        </p:txBody>
      </p:sp>
      <p:sp>
        <p:nvSpPr>
          <p:cNvPr id="9" name="Content Placeholder 5"/>
          <p:cNvSpPr>
            <a:spLocks noGrp="1"/>
          </p:cNvSpPr>
          <p:nvPr>
            <p:ph sz="quarter" idx="18"/>
          </p:nvPr>
        </p:nvSpPr>
        <p:spPr>
          <a:xfrm>
            <a:off x="4665027" y="4045593"/>
            <a:ext cx="4021773" cy="2235242"/>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19"/>
          </p:nvPr>
        </p:nvSpPr>
        <p:spPr>
          <a:xfrm>
            <a:off x="4665027" y="3702855"/>
            <a:ext cx="4021773" cy="292101"/>
          </a:xfrm>
          <a:prstGeom prst="rect">
            <a:avLst/>
          </a:prstGeom>
        </p:spPr>
        <p:txBody>
          <a:bodyPr vert="horz" lIns="0" tIns="0"/>
          <a:lstStyle>
            <a:lvl1pPr marL="0" indent="0">
              <a:buNone/>
              <a:defRPr sz="2000" b="1" i="0">
                <a:solidFill>
                  <a:schemeClr val="tx2"/>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1301750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9"/>
          <p:cNvSpPr>
            <a:spLocks noGrp="1"/>
          </p:cNvSpPr>
          <p:nvPr>
            <p:ph type="pic" sz="quarter" idx="11"/>
          </p:nvPr>
        </p:nvSpPr>
        <p:spPr>
          <a:xfrm>
            <a:off x="457200" y="1028699"/>
            <a:ext cx="4023360" cy="2511467"/>
          </a:xfrm>
          <a:prstGeom prst="rect">
            <a:avLst/>
          </a:prstGeom>
        </p:spPr>
        <p:txBody>
          <a:bodyPr vert="horz"/>
          <a:lstStyle>
            <a:lvl1pPr marL="0" indent="0">
              <a:buNone/>
              <a:defRPr/>
            </a:lvl1pPr>
          </a:lstStyle>
          <a:p>
            <a:endParaRPr lang="en-US" dirty="0"/>
          </a:p>
        </p:txBody>
      </p:sp>
      <p:sp>
        <p:nvSpPr>
          <p:cNvPr id="4" name="Picture Placeholder 9"/>
          <p:cNvSpPr>
            <a:spLocks noGrp="1"/>
          </p:cNvSpPr>
          <p:nvPr>
            <p:ph type="pic" sz="quarter" idx="12"/>
          </p:nvPr>
        </p:nvSpPr>
        <p:spPr>
          <a:xfrm>
            <a:off x="4663440" y="1028699"/>
            <a:ext cx="4023360" cy="2511467"/>
          </a:xfrm>
          <a:prstGeom prst="rect">
            <a:avLst/>
          </a:prstGeom>
        </p:spPr>
        <p:txBody>
          <a:bodyPr vert="horz"/>
          <a:lstStyle>
            <a:lvl1pPr marL="0" indent="0">
              <a:buNone/>
              <a:defRPr/>
            </a:lvl1pPr>
          </a:lstStyle>
          <a:p>
            <a:endParaRPr lang="en-US" dirty="0"/>
          </a:p>
        </p:txBody>
      </p:sp>
      <p:sp>
        <p:nvSpPr>
          <p:cNvPr id="5"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dirty="0" smtClean="0"/>
              <a:t>Click to edit Master text styles</a:t>
            </a:r>
          </a:p>
        </p:txBody>
      </p:sp>
      <p:sp>
        <p:nvSpPr>
          <p:cNvPr id="7" name="Rectangle 6"/>
          <p:cNvSpPr/>
          <p:nvPr userDrawn="1"/>
        </p:nvSpPr>
        <p:spPr>
          <a:xfrm>
            <a:off x="4659988" y="3540167"/>
            <a:ext cx="4029004" cy="27447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8" name="Text Placeholder 4"/>
          <p:cNvSpPr>
            <a:spLocks noGrp="1"/>
          </p:cNvSpPr>
          <p:nvPr>
            <p:ph type="body" sz="quarter" idx="17"/>
          </p:nvPr>
        </p:nvSpPr>
        <p:spPr>
          <a:xfrm>
            <a:off x="4727298" y="3701758"/>
            <a:ext cx="3906109" cy="292100"/>
          </a:xfrm>
          <a:prstGeom prst="rect">
            <a:avLst/>
          </a:prstGeom>
        </p:spPr>
        <p:txBody>
          <a:bodyPr vert="horz" lIns="0" tIns="0"/>
          <a:lstStyle>
            <a:lvl1pPr marL="0" indent="0">
              <a:buNone/>
              <a:defRPr sz="2000" b="1" i="0">
                <a:solidFill>
                  <a:schemeClr val="bg1"/>
                </a:solidFill>
              </a:defRPr>
            </a:lvl1pPr>
          </a:lstStyle>
          <a:p>
            <a:pPr lvl="0"/>
            <a:r>
              <a:rPr lang="en-US" dirty="0" smtClean="0"/>
              <a:t>Click to edit</a:t>
            </a:r>
            <a:endParaRPr lang="en-US" dirty="0"/>
          </a:p>
        </p:txBody>
      </p:sp>
      <p:sp>
        <p:nvSpPr>
          <p:cNvPr id="9" name="Content Placeholder 5"/>
          <p:cNvSpPr>
            <a:spLocks noGrp="1"/>
          </p:cNvSpPr>
          <p:nvPr>
            <p:ph sz="quarter" idx="4"/>
          </p:nvPr>
        </p:nvSpPr>
        <p:spPr>
          <a:xfrm>
            <a:off x="4727298" y="4044497"/>
            <a:ext cx="3906109" cy="2119236"/>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451556" y="3540167"/>
            <a:ext cx="4029004" cy="27447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12" name="Text Placeholder 4"/>
          <p:cNvSpPr>
            <a:spLocks noGrp="1"/>
          </p:cNvSpPr>
          <p:nvPr>
            <p:ph type="body" sz="quarter" idx="18"/>
          </p:nvPr>
        </p:nvSpPr>
        <p:spPr>
          <a:xfrm>
            <a:off x="521058" y="3701758"/>
            <a:ext cx="3906109" cy="292100"/>
          </a:xfrm>
          <a:prstGeom prst="rect">
            <a:avLst/>
          </a:prstGeom>
        </p:spPr>
        <p:txBody>
          <a:bodyPr vert="horz" lIns="0" tIns="0"/>
          <a:lstStyle>
            <a:lvl1pPr marL="0" indent="0">
              <a:buNone/>
              <a:defRPr sz="2000" b="1" i="0">
                <a:solidFill>
                  <a:schemeClr val="bg1"/>
                </a:solidFill>
              </a:defRPr>
            </a:lvl1pPr>
          </a:lstStyle>
          <a:p>
            <a:pPr lvl="0"/>
            <a:r>
              <a:rPr lang="en-US" dirty="0" smtClean="0"/>
              <a:t>Click to edit</a:t>
            </a:r>
            <a:endParaRPr lang="en-US" dirty="0"/>
          </a:p>
        </p:txBody>
      </p:sp>
      <p:sp>
        <p:nvSpPr>
          <p:cNvPr id="13" name="Content Placeholder 5"/>
          <p:cNvSpPr>
            <a:spLocks noGrp="1"/>
          </p:cNvSpPr>
          <p:nvPr>
            <p:ph sz="quarter" idx="19"/>
          </p:nvPr>
        </p:nvSpPr>
        <p:spPr>
          <a:xfrm>
            <a:off x="521058" y="4044497"/>
            <a:ext cx="3906109" cy="2119236"/>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2159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dirty="0" smtClean="0"/>
              <a:t>Click to edit Master text styles</a:t>
            </a:r>
          </a:p>
        </p:txBody>
      </p:sp>
      <p:sp>
        <p:nvSpPr>
          <p:cNvPr id="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Picture Placeholder 9"/>
          <p:cNvSpPr>
            <a:spLocks noGrp="1"/>
          </p:cNvSpPr>
          <p:nvPr>
            <p:ph type="pic" sz="quarter" idx="11"/>
          </p:nvPr>
        </p:nvSpPr>
        <p:spPr>
          <a:xfrm>
            <a:off x="457200" y="1028699"/>
            <a:ext cx="2650172" cy="2536049"/>
          </a:xfrm>
          <a:prstGeom prst="rect">
            <a:avLst/>
          </a:prstGeom>
        </p:spPr>
        <p:txBody>
          <a:bodyPr vert="horz"/>
          <a:lstStyle>
            <a:lvl1pPr marL="0" indent="0">
              <a:buNone/>
              <a:defRPr/>
            </a:lvl1pPr>
          </a:lstStyle>
          <a:p>
            <a:endParaRPr lang="en-US" dirty="0"/>
          </a:p>
        </p:txBody>
      </p:sp>
      <p:sp>
        <p:nvSpPr>
          <p:cNvPr id="6" name="Picture Placeholder 9"/>
          <p:cNvSpPr>
            <a:spLocks noGrp="1"/>
          </p:cNvSpPr>
          <p:nvPr>
            <p:ph type="pic" sz="quarter" idx="17"/>
          </p:nvPr>
        </p:nvSpPr>
        <p:spPr>
          <a:xfrm>
            <a:off x="3245003" y="1029342"/>
            <a:ext cx="2650172" cy="2536049"/>
          </a:xfrm>
          <a:prstGeom prst="rect">
            <a:avLst/>
          </a:prstGeom>
        </p:spPr>
        <p:txBody>
          <a:bodyPr vert="horz"/>
          <a:lstStyle>
            <a:lvl1pPr marL="0" indent="0">
              <a:buNone/>
              <a:defRPr/>
            </a:lvl1pPr>
          </a:lstStyle>
          <a:p>
            <a:endParaRPr lang="en-US" dirty="0"/>
          </a:p>
        </p:txBody>
      </p:sp>
      <p:sp>
        <p:nvSpPr>
          <p:cNvPr id="7" name="Picture Placeholder 9"/>
          <p:cNvSpPr>
            <a:spLocks noGrp="1"/>
          </p:cNvSpPr>
          <p:nvPr>
            <p:ph type="pic" sz="quarter" idx="19"/>
          </p:nvPr>
        </p:nvSpPr>
        <p:spPr>
          <a:xfrm>
            <a:off x="6036628" y="1029376"/>
            <a:ext cx="2650172" cy="2536049"/>
          </a:xfrm>
          <a:prstGeom prst="rect">
            <a:avLst/>
          </a:prstGeom>
        </p:spPr>
        <p:txBody>
          <a:bodyPr vert="horz"/>
          <a:lstStyle>
            <a:lvl1pPr marL="0" indent="0">
              <a:buNone/>
              <a:defRPr/>
            </a:lvl1pPr>
          </a:lstStyle>
          <a:p>
            <a:endParaRPr lang="en-US" dirty="0"/>
          </a:p>
        </p:txBody>
      </p:sp>
      <p:sp>
        <p:nvSpPr>
          <p:cNvPr id="8" name="Content Placeholder 5"/>
          <p:cNvSpPr>
            <a:spLocks noGrp="1"/>
          </p:cNvSpPr>
          <p:nvPr>
            <p:ph sz="quarter" idx="15"/>
          </p:nvPr>
        </p:nvSpPr>
        <p:spPr>
          <a:xfrm>
            <a:off x="457199" y="4039244"/>
            <a:ext cx="2650173" cy="2235242"/>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0"/>
          </p:nvPr>
        </p:nvSpPr>
        <p:spPr>
          <a:xfrm>
            <a:off x="457199" y="3696506"/>
            <a:ext cx="2650173" cy="292101"/>
          </a:xfrm>
          <a:prstGeom prst="rect">
            <a:avLst/>
          </a:prstGeom>
        </p:spPr>
        <p:txBody>
          <a:bodyPr vert="horz" lIns="0" tIns="0"/>
          <a:lstStyle>
            <a:lvl1pPr marL="0" indent="0">
              <a:buNone/>
              <a:defRPr sz="2000" b="1" i="0">
                <a:solidFill>
                  <a:schemeClr val="tx2"/>
                </a:solidFill>
              </a:defRPr>
            </a:lvl1pPr>
          </a:lstStyle>
          <a:p>
            <a:pPr lvl="0"/>
            <a:r>
              <a:rPr lang="en-US" dirty="0" smtClean="0"/>
              <a:t>Click to edit</a:t>
            </a:r>
            <a:endParaRPr lang="en-US" dirty="0"/>
          </a:p>
        </p:txBody>
      </p:sp>
      <p:sp>
        <p:nvSpPr>
          <p:cNvPr id="10" name="Content Placeholder 5"/>
          <p:cNvSpPr>
            <a:spLocks noGrp="1"/>
          </p:cNvSpPr>
          <p:nvPr>
            <p:ph sz="quarter" idx="21"/>
          </p:nvPr>
        </p:nvSpPr>
        <p:spPr>
          <a:xfrm>
            <a:off x="3245003" y="4039244"/>
            <a:ext cx="2650173" cy="2235242"/>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p:nvPr>
        </p:nvSpPr>
        <p:spPr>
          <a:xfrm>
            <a:off x="3245003" y="3696506"/>
            <a:ext cx="2650173" cy="292101"/>
          </a:xfrm>
          <a:prstGeom prst="rect">
            <a:avLst/>
          </a:prstGeom>
        </p:spPr>
        <p:txBody>
          <a:bodyPr vert="horz" lIns="0" tIns="0"/>
          <a:lstStyle>
            <a:lvl1pPr marL="0" indent="0">
              <a:buNone/>
              <a:defRPr sz="2000" b="1" i="0">
                <a:solidFill>
                  <a:schemeClr val="tx2"/>
                </a:solidFill>
              </a:defRPr>
            </a:lvl1pPr>
          </a:lstStyle>
          <a:p>
            <a:pPr lvl="0"/>
            <a:r>
              <a:rPr lang="en-US" dirty="0" smtClean="0"/>
              <a:t>Click to edit</a:t>
            </a:r>
            <a:endParaRPr lang="en-US" dirty="0"/>
          </a:p>
        </p:txBody>
      </p:sp>
      <p:sp>
        <p:nvSpPr>
          <p:cNvPr id="12" name="Content Placeholder 5"/>
          <p:cNvSpPr>
            <a:spLocks noGrp="1"/>
          </p:cNvSpPr>
          <p:nvPr>
            <p:ph sz="quarter" idx="23"/>
          </p:nvPr>
        </p:nvSpPr>
        <p:spPr>
          <a:xfrm>
            <a:off x="6036627" y="4039244"/>
            <a:ext cx="2650173" cy="2235242"/>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24"/>
          </p:nvPr>
        </p:nvSpPr>
        <p:spPr>
          <a:xfrm>
            <a:off x="6036627" y="3696506"/>
            <a:ext cx="2650173" cy="292101"/>
          </a:xfrm>
          <a:prstGeom prst="rect">
            <a:avLst/>
          </a:prstGeom>
        </p:spPr>
        <p:txBody>
          <a:bodyPr vert="horz" lIns="0" tIns="0"/>
          <a:lstStyle>
            <a:lvl1pPr marL="0" indent="0">
              <a:buNone/>
              <a:defRPr sz="2000" b="1" i="0">
                <a:solidFill>
                  <a:schemeClr val="tx2"/>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2067363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dirty="0" smtClean="0"/>
              <a:t>Click to edit Master text styles</a:t>
            </a:r>
          </a:p>
        </p:txBody>
      </p:sp>
      <p:sp>
        <p:nvSpPr>
          <p:cNvPr id="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Picture Placeholder 9"/>
          <p:cNvSpPr>
            <a:spLocks noGrp="1"/>
          </p:cNvSpPr>
          <p:nvPr>
            <p:ph type="pic" sz="quarter" idx="11"/>
          </p:nvPr>
        </p:nvSpPr>
        <p:spPr>
          <a:xfrm>
            <a:off x="457200" y="1028699"/>
            <a:ext cx="2650172" cy="2511467"/>
          </a:xfrm>
          <a:prstGeom prst="rect">
            <a:avLst/>
          </a:prstGeom>
        </p:spPr>
        <p:txBody>
          <a:bodyPr vert="horz"/>
          <a:lstStyle>
            <a:lvl1pPr marL="0" indent="0">
              <a:buNone/>
              <a:defRPr/>
            </a:lvl1pPr>
          </a:lstStyle>
          <a:p>
            <a:endParaRPr lang="en-US" dirty="0"/>
          </a:p>
        </p:txBody>
      </p:sp>
      <p:sp>
        <p:nvSpPr>
          <p:cNvPr id="6" name="Picture Placeholder 9"/>
          <p:cNvSpPr>
            <a:spLocks noGrp="1"/>
          </p:cNvSpPr>
          <p:nvPr>
            <p:ph type="pic" sz="quarter" idx="17"/>
          </p:nvPr>
        </p:nvSpPr>
        <p:spPr>
          <a:xfrm>
            <a:off x="3245003" y="1029342"/>
            <a:ext cx="2650172" cy="2511467"/>
          </a:xfrm>
          <a:prstGeom prst="rect">
            <a:avLst/>
          </a:prstGeom>
        </p:spPr>
        <p:txBody>
          <a:bodyPr vert="horz"/>
          <a:lstStyle>
            <a:lvl1pPr marL="0" indent="0">
              <a:buNone/>
              <a:defRPr/>
            </a:lvl1pPr>
          </a:lstStyle>
          <a:p>
            <a:endParaRPr lang="en-US" dirty="0"/>
          </a:p>
        </p:txBody>
      </p:sp>
      <p:sp>
        <p:nvSpPr>
          <p:cNvPr id="7" name="Picture Placeholder 9"/>
          <p:cNvSpPr>
            <a:spLocks noGrp="1"/>
          </p:cNvSpPr>
          <p:nvPr>
            <p:ph type="pic" sz="quarter" idx="19"/>
          </p:nvPr>
        </p:nvSpPr>
        <p:spPr>
          <a:xfrm>
            <a:off x="6036628" y="1029376"/>
            <a:ext cx="2650172" cy="2511467"/>
          </a:xfrm>
          <a:prstGeom prst="rect">
            <a:avLst/>
          </a:prstGeom>
        </p:spPr>
        <p:txBody>
          <a:bodyPr vert="horz"/>
          <a:lstStyle>
            <a:lvl1pPr marL="0" indent="0">
              <a:buNone/>
              <a:defRPr/>
            </a:lvl1pPr>
          </a:lstStyle>
          <a:p>
            <a:endParaRPr lang="en-US" dirty="0"/>
          </a:p>
        </p:txBody>
      </p:sp>
      <p:sp>
        <p:nvSpPr>
          <p:cNvPr id="8" name="Rectangle 7"/>
          <p:cNvSpPr/>
          <p:nvPr userDrawn="1"/>
        </p:nvSpPr>
        <p:spPr>
          <a:xfrm>
            <a:off x="454731" y="3540167"/>
            <a:ext cx="2655816" cy="27447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9" name="Text Placeholder 4"/>
          <p:cNvSpPr>
            <a:spLocks noGrp="1"/>
          </p:cNvSpPr>
          <p:nvPr>
            <p:ph type="body" sz="quarter" idx="18"/>
          </p:nvPr>
        </p:nvSpPr>
        <p:spPr>
          <a:xfrm>
            <a:off x="524234" y="3701758"/>
            <a:ext cx="2506622" cy="292100"/>
          </a:xfrm>
          <a:prstGeom prst="rect">
            <a:avLst/>
          </a:prstGeom>
        </p:spPr>
        <p:txBody>
          <a:bodyPr vert="horz" lIns="0" tIns="0"/>
          <a:lstStyle>
            <a:lvl1pPr marL="0" indent="0">
              <a:buNone/>
              <a:defRPr sz="2000" b="1" i="0">
                <a:solidFill>
                  <a:schemeClr val="bg1"/>
                </a:solidFill>
              </a:defRPr>
            </a:lvl1pPr>
          </a:lstStyle>
          <a:p>
            <a:pPr lvl="0"/>
            <a:r>
              <a:rPr lang="en-US" dirty="0" smtClean="0"/>
              <a:t>Click to edit</a:t>
            </a:r>
            <a:endParaRPr lang="en-US" dirty="0"/>
          </a:p>
        </p:txBody>
      </p:sp>
      <p:sp>
        <p:nvSpPr>
          <p:cNvPr id="10" name="Content Placeholder 5"/>
          <p:cNvSpPr>
            <a:spLocks noGrp="1"/>
          </p:cNvSpPr>
          <p:nvPr>
            <p:ph sz="quarter" idx="20"/>
          </p:nvPr>
        </p:nvSpPr>
        <p:spPr>
          <a:xfrm>
            <a:off x="524233" y="4044497"/>
            <a:ext cx="2506623" cy="2119236"/>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3242534" y="3540167"/>
            <a:ext cx="2655816" cy="27447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12" name="Text Placeholder 4"/>
          <p:cNvSpPr>
            <a:spLocks noGrp="1"/>
          </p:cNvSpPr>
          <p:nvPr>
            <p:ph type="body" sz="quarter" idx="21"/>
          </p:nvPr>
        </p:nvSpPr>
        <p:spPr>
          <a:xfrm>
            <a:off x="3312037" y="3701758"/>
            <a:ext cx="2506622" cy="292100"/>
          </a:xfrm>
          <a:prstGeom prst="rect">
            <a:avLst/>
          </a:prstGeom>
        </p:spPr>
        <p:txBody>
          <a:bodyPr vert="horz" lIns="0" tIns="0"/>
          <a:lstStyle>
            <a:lvl1pPr marL="0" indent="0">
              <a:buNone/>
              <a:defRPr sz="2000" b="1" i="0">
                <a:solidFill>
                  <a:schemeClr val="bg1"/>
                </a:solidFill>
              </a:defRPr>
            </a:lvl1pPr>
          </a:lstStyle>
          <a:p>
            <a:pPr lvl="0"/>
            <a:r>
              <a:rPr lang="en-US" dirty="0" smtClean="0"/>
              <a:t>Click to edit</a:t>
            </a:r>
            <a:endParaRPr lang="en-US" dirty="0"/>
          </a:p>
        </p:txBody>
      </p:sp>
      <p:sp>
        <p:nvSpPr>
          <p:cNvPr id="13" name="Content Placeholder 5"/>
          <p:cNvSpPr>
            <a:spLocks noGrp="1"/>
          </p:cNvSpPr>
          <p:nvPr>
            <p:ph sz="quarter" idx="22"/>
          </p:nvPr>
        </p:nvSpPr>
        <p:spPr>
          <a:xfrm>
            <a:off x="3312036" y="4044497"/>
            <a:ext cx="2506623" cy="2119236"/>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6030984" y="3540844"/>
            <a:ext cx="2655816" cy="27447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prstClr val="white"/>
                </a:solidFill>
              </a:rPr>
              <a:t> </a:t>
            </a:r>
            <a:endParaRPr lang="en-US" dirty="0">
              <a:solidFill>
                <a:prstClr val="white"/>
              </a:solidFill>
            </a:endParaRPr>
          </a:p>
        </p:txBody>
      </p:sp>
      <p:sp>
        <p:nvSpPr>
          <p:cNvPr id="15" name="Text Placeholder 4"/>
          <p:cNvSpPr>
            <a:spLocks noGrp="1"/>
          </p:cNvSpPr>
          <p:nvPr>
            <p:ph type="body" sz="quarter" idx="23"/>
          </p:nvPr>
        </p:nvSpPr>
        <p:spPr>
          <a:xfrm>
            <a:off x="6100487" y="3702435"/>
            <a:ext cx="2506622" cy="292100"/>
          </a:xfrm>
          <a:prstGeom prst="rect">
            <a:avLst/>
          </a:prstGeom>
        </p:spPr>
        <p:txBody>
          <a:bodyPr vert="horz" lIns="0" tIns="0"/>
          <a:lstStyle>
            <a:lvl1pPr marL="0" indent="0">
              <a:buNone/>
              <a:defRPr sz="2000" b="1" i="0">
                <a:solidFill>
                  <a:schemeClr val="bg1"/>
                </a:solidFill>
              </a:defRPr>
            </a:lvl1pPr>
          </a:lstStyle>
          <a:p>
            <a:pPr lvl="0"/>
            <a:r>
              <a:rPr lang="en-US" dirty="0" smtClean="0"/>
              <a:t>Click to edit</a:t>
            </a:r>
            <a:endParaRPr lang="en-US" dirty="0"/>
          </a:p>
        </p:txBody>
      </p:sp>
      <p:sp>
        <p:nvSpPr>
          <p:cNvPr id="16" name="Content Placeholder 5"/>
          <p:cNvSpPr>
            <a:spLocks noGrp="1"/>
          </p:cNvSpPr>
          <p:nvPr>
            <p:ph sz="quarter" idx="24"/>
          </p:nvPr>
        </p:nvSpPr>
        <p:spPr>
          <a:xfrm>
            <a:off x="6100486" y="4045174"/>
            <a:ext cx="2506623" cy="2119236"/>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1216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dirty="0" smtClean="0"/>
              <a:t>Click to edit Master text styles</a:t>
            </a:r>
          </a:p>
        </p:txBody>
      </p:sp>
    </p:spTree>
    <p:extLst>
      <p:ext uri="{BB962C8B-B14F-4D97-AF65-F5344CB8AC3E}">
        <p14:creationId xmlns:p14="http://schemas.microsoft.com/office/powerpoint/2010/main" val="321070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26208F-6486-4A7D-94CE-C07092403A7A}" type="datetimeFigureOut">
              <a:rPr lang="en-US" smtClean="0">
                <a:solidFill>
                  <a:prstClr val="black">
                    <a:tint val="75000"/>
                  </a:prstClr>
                </a:solidFill>
              </a:rPr>
              <a:pPr/>
              <a:t>11/12/2015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AADB979-9A60-4312-8CBA-4064FE94AB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732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26208F-6486-4A7D-94CE-C07092403A7A}" type="datetimeFigureOut">
              <a:rPr lang="en-US" smtClean="0">
                <a:solidFill>
                  <a:prstClr val="black">
                    <a:tint val="75000"/>
                  </a:prstClr>
                </a:solidFill>
              </a:rPr>
              <a:pPr/>
              <a:t>11/12/2015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AADB979-9A60-4312-8CBA-4064FE94AB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86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26208F-6486-4A7D-94CE-C07092403A7A}" type="datetimeFigureOut">
              <a:rPr lang="en-US" smtClean="0">
                <a:solidFill>
                  <a:prstClr val="black">
                    <a:tint val="75000"/>
                  </a:prstClr>
                </a:solidFill>
              </a:rPr>
              <a:pPr/>
              <a:t>11/12/2015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AADB979-9A60-4312-8CBA-4064FE94AB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434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6208F-6486-4A7D-94CE-C07092403A7A}" type="datetimeFigureOut">
              <a:rPr lang="en-US" smtClean="0">
                <a:solidFill>
                  <a:prstClr val="black">
                    <a:tint val="75000"/>
                  </a:prstClr>
                </a:solidFill>
              </a:rPr>
              <a:pPr/>
              <a:t>11/12/2015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AADB979-9A60-4312-8CBA-4064FE94AB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925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6208F-6486-4A7D-94CE-C07092403A7A}" type="datetimeFigureOut">
              <a:rPr lang="en-US" smtClean="0">
                <a:solidFill>
                  <a:prstClr val="black">
                    <a:tint val="75000"/>
                  </a:prstClr>
                </a:solidFill>
              </a:rPr>
              <a:pPr/>
              <a:t>11/12/2015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AADB979-9A60-4312-8CBA-4064FE94AB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954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6208F-6486-4A7D-94CE-C07092403A7A}" type="datetimeFigureOut">
              <a:rPr lang="en-US" smtClean="0">
                <a:solidFill>
                  <a:prstClr val="black">
                    <a:tint val="75000"/>
                  </a:prstClr>
                </a:solidFill>
              </a:rPr>
              <a:pPr/>
              <a:t>11/12/2015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AADB979-9A60-4312-8CBA-4064FE94AB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6053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5.emf"/><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6208F-6486-4A7D-94CE-C07092403A7A}" type="datetimeFigureOut">
              <a:rPr lang="en-US" smtClean="0">
                <a:solidFill>
                  <a:prstClr val="black">
                    <a:tint val="75000"/>
                  </a:prstClr>
                </a:solidFill>
              </a:rPr>
              <a:pPr/>
              <a:t>11/12/2015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DB979-9A60-4312-8CBA-4064FE94AB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73184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 id="2147483688" r:id="rId15"/>
    <p:sldLayoutId id="2147483689" r:id="rId16"/>
    <p:sldLayoutId id="2147483690"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373864"/>
            <a:ext cx="1255670" cy="204325"/>
          </a:xfrm>
          <a:prstGeom prst="rect">
            <a:avLst/>
          </a:prstGeom>
        </p:spPr>
      </p:pic>
      <p:sp>
        <p:nvSpPr>
          <p:cNvPr id="8" name="Slide Number Placeholder 5"/>
          <p:cNvSpPr txBox="1">
            <a:spLocks/>
          </p:cNvSpPr>
          <p:nvPr userDrawn="1"/>
        </p:nvSpPr>
        <p:spPr>
          <a:xfrm>
            <a:off x="8407400" y="6247339"/>
            <a:ext cx="279400" cy="365125"/>
          </a:xfrm>
          <a:prstGeom prst="rect">
            <a:avLst/>
          </a:prstGeom>
        </p:spPr>
        <p:txBody>
          <a:bodyPr vert="horz" lIns="91440" tIns="45720" rIns="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913A-6281-CE47-9E39-C869E04C2357}"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107289111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4"/>
          </p:nvPr>
        </p:nvSpPr>
        <p:spPr>
          <a:xfrm>
            <a:off x="567757" y="542260"/>
            <a:ext cx="8423843" cy="1944587"/>
          </a:xfrm>
        </p:spPr>
        <p:txBody>
          <a:bodyPr/>
          <a:lstStyle/>
          <a:p>
            <a:r>
              <a:rPr lang="en-US" sz="5400" b="1" dirty="0" smtClean="0">
                <a:latin typeface="Arial" panose="020B0604020202020204" pitchFamily="34" charset="0"/>
                <a:cs typeface="Arial" panose="020B0604020202020204" pitchFamily="34" charset="0"/>
              </a:rPr>
              <a:t>Outreach to People with Disabilities and Others with Access and Functional Needs</a:t>
            </a:r>
            <a:endParaRPr lang="en-US" sz="5400" b="1"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November 12, 2015</a:t>
            </a:r>
          </a:p>
          <a:p>
            <a:r>
              <a:rPr lang="en-US" sz="1400" b="1" dirty="0" smtClean="0">
                <a:latin typeface="Calibri" pitchFamily="34" charset="0"/>
              </a:rPr>
              <a:t>											</a:t>
            </a:r>
          </a:p>
          <a:p>
            <a:r>
              <a:rPr lang="en-US" sz="1400" b="1" dirty="0" smtClean="0">
                <a:latin typeface="+mj-lt"/>
              </a:rPr>
              <a:t>  </a:t>
            </a:r>
            <a:r>
              <a:rPr lang="en-US" sz="1400" b="1" dirty="0" smtClean="0"/>
              <a:t> 									</a:t>
            </a:r>
          </a:p>
          <a:p>
            <a:endParaRPr lang="en-US" sz="1400" b="1" dirty="0"/>
          </a:p>
        </p:txBody>
      </p:sp>
    </p:spTree>
    <p:extLst>
      <p:ext uri="{BB962C8B-B14F-4D97-AF65-F5344CB8AC3E}">
        <p14:creationId xmlns:p14="http://schemas.microsoft.com/office/powerpoint/2010/main" val="850122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4"/>
          </p:nvPr>
        </p:nvSpPr>
        <p:spPr/>
        <p:txBody>
          <a:bodyPr/>
          <a:lstStyle/>
          <a:p>
            <a:r>
              <a:rPr lang="en-US" dirty="0" smtClean="0"/>
              <a:t>COMMUNITY PREPAREDNESS</a:t>
            </a:r>
          </a:p>
          <a:p>
            <a:endParaRPr lang="en-US" dirty="0"/>
          </a:p>
        </p:txBody>
      </p:sp>
    </p:spTree>
    <p:extLst>
      <p:ext uri="{BB962C8B-B14F-4D97-AF65-F5344CB8AC3E}">
        <p14:creationId xmlns:p14="http://schemas.microsoft.com/office/powerpoint/2010/main" val="4245615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4"/>
          </p:nvPr>
        </p:nvSpPr>
        <p:spPr>
          <a:xfrm>
            <a:off x="1302954" y="17142"/>
            <a:ext cx="8031167" cy="1446172"/>
          </a:xfrm>
        </p:spPr>
        <p:txBody>
          <a:bodyPr/>
          <a:lstStyle/>
          <a:p>
            <a:pPr algn="ctr">
              <a:spcBef>
                <a:spcPct val="0"/>
              </a:spcBef>
            </a:pPr>
            <a:r>
              <a:rPr lang="en-US" altLang="en-US" sz="2000" b="1" dirty="0">
                <a:cs typeface="Helvetica" pitchFamily="34" charset="0"/>
              </a:rPr>
              <a:t>NYC COMMUNITY EMERGENCY RESPONSE TEAM (CERT)</a:t>
            </a:r>
          </a:p>
          <a:p>
            <a:endParaRPr lang="en-US" dirty="0"/>
          </a:p>
        </p:txBody>
      </p:sp>
      <p:sp>
        <p:nvSpPr>
          <p:cNvPr id="2" name="Rectangle 1"/>
          <p:cNvSpPr/>
          <p:nvPr/>
        </p:nvSpPr>
        <p:spPr>
          <a:xfrm>
            <a:off x="4114011" y="1004090"/>
            <a:ext cx="4789713" cy="6186309"/>
          </a:xfrm>
          <a:prstGeom prst="rect">
            <a:avLst/>
          </a:prstGeom>
        </p:spPr>
        <p:txBody>
          <a:bodyPr wrap="square">
            <a:spAutoFit/>
          </a:bodyPr>
          <a:lstStyle/>
          <a:p>
            <a:pPr>
              <a:defRPr/>
            </a:pPr>
            <a:r>
              <a:rPr lang="en-US" dirty="0">
                <a:solidFill>
                  <a:schemeClr val="bg1"/>
                </a:solidFill>
              </a:rPr>
              <a:t>CERT </a:t>
            </a:r>
            <a:r>
              <a:rPr lang="en-US" dirty="0" smtClean="0">
                <a:solidFill>
                  <a:schemeClr val="bg1"/>
                </a:solidFill>
              </a:rPr>
              <a:t>engages </a:t>
            </a:r>
            <a:r>
              <a:rPr lang="en-US" dirty="0">
                <a:solidFill>
                  <a:schemeClr val="bg1"/>
                </a:solidFill>
              </a:rPr>
              <a:t>individuals in becoming a part of their community’s emergency response team. </a:t>
            </a:r>
            <a:r>
              <a:rPr lang="en-US" altLang="en-US" dirty="0" smtClean="0">
                <a:solidFill>
                  <a:schemeClr val="bg1"/>
                </a:solidFill>
              </a:rPr>
              <a:t>NYC </a:t>
            </a:r>
            <a:r>
              <a:rPr lang="en-US" altLang="en-US" dirty="0">
                <a:solidFill>
                  <a:schemeClr val="bg1"/>
                </a:solidFill>
              </a:rPr>
              <a:t>Emergency Management has managed the CERT program since CERT’s inception in 2003</a:t>
            </a:r>
          </a:p>
          <a:p>
            <a:pPr>
              <a:defRPr/>
            </a:pPr>
            <a:endParaRPr lang="en-US" altLang="en-US" dirty="0">
              <a:solidFill>
                <a:schemeClr val="bg1"/>
              </a:solidFill>
            </a:endParaRPr>
          </a:p>
          <a:p>
            <a:pPr>
              <a:defRPr/>
            </a:pPr>
            <a:r>
              <a:rPr lang="en-US" altLang="en-US" dirty="0">
                <a:solidFill>
                  <a:schemeClr val="bg1"/>
                </a:solidFill>
              </a:rPr>
              <a:t>NYC CERT Teams (as of May 2014):</a:t>
            </a:r>
          </a:p>
          <a:p>
            <a:pPr lvl="1">
              <a:buFont typeface="Arial" panose="020B0604020202020204" pitchFamily="34" charset="0"/>
              <a:buChar char="•"/>
              <a:defRPr/>
            </a:pPr>
            <a:r>
              <a:rPr lang="en-US" altLang="en-US" dirty="0" smtClean="0">
                <a:solidFill>
                  <a:schemeClr val="bg1"/>
                </a:solidFill>
              </a:rPr>
              <a:t> 54 active </a:t>
            </a:r>
            <a:r>
              <a:rPr lang="en-US" altLang="en-US" dirty="0">
                <a:solidFill>
                  <a:schemeClr val="bg1"/>
                </a:solidFill>
              </a:rPr>
              <a:t>teams</a:t>
            </a:r>
          </a:p>
          <a:p>
            <a:pPr lvl="1">
              <a:buFont typeface="Arial" panose="020B0604020202020204" pitchFamily="34" charset="0"/>
              <a:buChar char="•"/>
              <a:defRPr/>
            </a:pPr>
            <a:r>
              <a:rPr lang="en-US" altLang="en-US" dirty="0" smtClean="0">
                <a:solidFill>
                  <a:schemeClr val="bg1"/>
                </a:solidFill>
              </a:rPr>
              <a:t> 1,800 </a:t>
            </a:r>
            <a:r>
              <a:rPr lang="en-US" altLang="en-US" dirty="0">
                <a:solidFill>
                  <a:schemeClr val="bg1"/>
                </a:solidFill>
              </a:rPr>
              <a:t>active members</a:t>
            </a:r>
          </a:p>
          <a:p>
            <a:pPr lvl="1">
              <a:defRPr/>
            </a:pPr>
            <a:endParaRPr lang="en-US" dirty="0" smtClean="0">
              <a:solidFill>
                <a:schemeClr val="bg1"/>
              </a:solidFill>
            </a:endParaRPr>
          </a:p>
          <a:p>
            <a:pPr>
              <a:defRPr/>
            </a:pPr>
            <a:r>
              <a:rPr lang="en-US" dirty="0" smtClean="0">
                <a:solidFill>
                  <a:schemeClr val="bg1"/>
                </a:solidFill>
              </a:rPr>
              <a:t>Training:</a:t>
            </a:r>
          </a:p>
          <a:p>
            <a:pPr marL="285750" indent="-285750">
              <a:buFont typeface="Arial" panose="020B0604020202020204" pitchFamily="34" charset="0"/>
              <a:buChar char="•"/>
              <a:defRPr/>
            </a:pPr>
            <a:r>
              <a:rPr lang="en-US" dirty="0">
                <a:solidFill>
                  <a:schemeClr val="bg1"/>
                </a:solidFill>
              </a:rPr>
              <a:t>W</a:t>
            </a:r>
            <a:r>
              <a:rPr lang="en-US" dirty="0" smtClean="0">
                <a:solidFill>
                  <a:schemeClr val="bg1"/>
                </a:solidFill>
              </a:rPr>
              <a:t>ork with populations with access and functional needs</a:t>
            </a:r>
            <a:endParaRPr lang="en-US" dirty="0">
              <a:solidFill>
                <a:schemeClr val="bg1"/>
              </a:solidFill>
            </a:endParaRPr>
          </a:p>
          <a:p>
            <a:pPr marL="285750" indent="-285750">
              <a:buFont typeface="Arial" panose="020B0604020202020204" pitchFamily="34" charset="0"/>
              <a:buChar char="•"/>
              <a:defRPr/>
            </a:pPr>
            <a:r>
              <a:rPr lang="en-US" dirty="0" smtClean="0">
                <a:solidFill>
                  <a:schemeClr val="bg1"/>
                </a:solidFill>
              </a:rPr>
              <a:t>Community </a:t>
            </a:r>
            <a:r>
              <a:rPr lang="en-US" dirty="0">
                <a:solidFill>
                  <a:schemeClr val="bg1"/>
                </a:solidFill>
              </a:rPr>
              <a:t>Disaster Network program</a:t>
            </a:r>
          </a:p>
          <a:p>
            <a:pPr lvl="1">
              <a:buFont typeface="Arial" panose="020B0604020202020204" pitchFamily="34" charset="0"/>
              <a:buChar char="•"/>
              <a:defRPr/>
            </a:pPr>
            <a:endParaRPr lang="en-US" altLang="en-US" dirty="0">
              <a:solidFill>
                <a:schemeClr val="bg1"/>
              </a:solidFill>
            </a:endParaRPr>
          </a:p>
          <a:p>
            <a:pPr>
              <a:defRPr/>
            </a:pPr>
            <a:r>
              <a:rPr lang="en-US" altLang="en-US" dirty="0" smtClean="0">
                <a:solidFill>
                  <a:schemeClr val="bg1"/>
                </a:solidFill>
              </a:rPr>
              <a:t>Deployment </a:t>
            </a:r>
            <a:r>
              <a:rPr lang="en-US" altLang="en-US" dirty="0">
                <a:solidFill>
                  <a:schemeClr val="bg1"/>
                </a:solidFill>
              </a:rPr>
              <a:t>is  through </a:t>
            </a:r>
            <a:r>
              <a:rPr lang="en-US" altLang="en-US" dirty="0" smtClean="0">
                <a:solidFill>
                  <a:schemeClr val="bg1"/>
                </a:solidFill>
              </a:rPr>
              <a:t>NYCEM’s </a:t>
            </a:r>
            <a:r>
              <a:rPr lang="en-US" altLang="en-US" dirty="0">
                <a:solidFill>
                  <a:schemeClr val="bg1"/>
                </a:solidFill>
              </a:rPr>
              <a:t>Watch Command for:</a:t>
            </a:r>
          </a:p>
          <a:p>
            <a:pPr lvl="1">
              <a:buFont typeface="Arial" panose="020B0604020202020204" pitchFamily="34" charset="0"/>
              <a:buChar char="•"/>
              <a:defRPr/>
            </a:pPr>
            <a:r>
              <a:rPr lang="en-US" altLang="en-US" dirty="0" smtClean="0">
                <a:solidFill>
                  <a:schemeClr val="bg1"/>
                </a:solidFill>
              </a:rPr>
              <a:t> Emergency </a:t>
            </a:r>
            <a:r>
              <a:rPr lang="en-US" altLang="en-US" dirty="0">
                <a:solidFill>
                  <a:schemeClr val="bg1"/>
                </a:solidFill>
              </a:rPr>
              <a:t>incidents </a:t>
            </a:r>
            <a:endParaRPr lang="en-US" altLang="en-US" dirty="0" smtClean="0">
              <a:solidFill>
                <a:schemeClr val="bg1"/>
              </a:solidFill>
            </a:endParaRPr>
          </a:p>
          <a:p>
            <a:pPr lvl="1">
              <a:buFont typeface="Arial" panose="020B0604020202020204" pitchFamily="34" charset="0"/>
              <a:buChar char="•"/>
              <a:defRPr/>
            </a:pPr>
            <a:r>
              <a:rPr lang="en-US" altLang="en-US" dirty="0" smtClean="0">
                <a:solidFill>
                  <a:schemeClr val="bg1"/>
                </a:solidFill>
              </a:rPr>
              <a:t> Planned events</a:t>
            </a:r>
          </a:p>
          <a:p>
            <a:pPr lvl="1">
              <a:buFont typeface="Arial" panose="020B0604020202020204" pitchFamily="34" charset="0"/>
              <a:buChar char="•"/>
              <a:defRPr/>
            </a:pPr>
            <a:endParaRPr lang="en-US" altLang="en-US" dirty="0">
              <a:solidFill>
                <a:schemeClr val="bg1"/>
              </a:solidFill>
            </a:endParaRPr>
          </a:p>
          <a:p>
            <a:pPr lvl="1">
              <a:buFont typeface="Arial" panose="020B0604020202020204" pitchFamily="34" charset="0"/>
              <a:buChar char="•"/>
              <a:defRPr/>
            </a:pPr>
            <a:endParaRPr lang="en-US" altLang="en-US" dirty="0" smtClean="0">
              <a:solidFill>
                <a:schemeClr val="bg1"/>
              </a:solidFill>
            </a:endParaRPr>
          </a:p>
          <a:p>
            <a:pPr lvl="1">
              <a:buFont typeface="Arial" panose="020B0604020202020204" pitchFamily="34" charset="0"/>
              <a:buChar char="•"/>
              <a:defRPr/>
            </a:pPr>
            <a:endParaRPr lang="en-US" altLang="en-US" dirty="0">
              <a:solidFill>
                <a:schemeClr val="bg1"/>
              </a:solidFill>
            </a:endParaRPr>
          </a:p>
        </p:txBody>
      </p:sp>
      <p:pic>
        <p:nvPicPr>
          <p:cNvPr id="4" name="Picture 3" descr="W:\External Affairs\CERT Team\Photos\Gear\CERT_hard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5" y="1212785"/>
            <a:ext cx="2938121" cy="220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W:\External Affairs\CERT Team\Marketing (AV,Publications,Presentations, Press\Flyers\Ad Ideas\100_05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15" y="3536555"/>
            <a:ext cx="2938121" cy="220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vnxfileserver\workgroup\Common\Logos\CERT\cert_full-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515" y="188685"/>
            <a:ext cx="1190170" cy="66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684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Common\Citizen Corps\Logo 2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486" y="320918"/>
            <a:ext cx="3280228" cy="8398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62400" y="1055565"/>
            <a:ext cx="4862286" cy="5016758"/>
          </a:xfrm>
          <a:prstGeom prst="rect">
            <a:avLst/>
          </a:prstGeom>
        </p:spPr>
        <p:txBody>
          <a:bodyPr wrap="square">
            <a:spAutoFit/>
          </a:bodyPr>
          <a:lstStyle/>
          <a:p>
            <a:pPr algn="just"/>
            <a:r>
              <a:rPr lang="en-US" altLang="en-US" sz="1600" b="1" dirty="0" smtClean="0">
                <a:solidFill>
                  <a:schemeClr val="bg1"/>
                </a:solidFill>
              </a:rPr>
              <a:t>NYC </a:t>
            </a:r>
            <a:r>
              <a:rPr lang="en-US" altLang="en-US" sz="1600" b="1" dirty="0">
                <a:solidFill>
                  <a:schemeClr val="bg1"/>
                </a:solidFill>
              </a:rPr>
              <a:t>Citizen Corps works with community-based organizations to increase preparedness, response and recovery capabilities at the local level.</a:t>
            </a:r>
            <a:endParaRPr lang="en-US" altLang="en-US" sz="1600" dirty="0">
              <a:solidFill>
                <a:schemeClr val="bg1"/>
              </a:solidFill>
            </a:endParaRPr>
          </a:p>
          <a:p>
            <a:pPr algn="just"/>
            <a:endParaRPr lang="en-US" altLang="en-US" sz="1600" dirty="0">
              <a:solidFill>
                <a:schemeClr val="bg1"/>
              </a:solidFill>
            </a:endParaRPr>
          </a:p>
          <a:p>
            <a:pPr algn="just"/>
            <a:r>
              <a:rPr lang="en-US" altLang="en-US" sz="1600" b="1" dirty="0">
                <a:solidFill>
                  <a:schemeClr val="bg1"/>
                </a:solidFill>
              </a:rPr>
              <a:t>Partners</a:t>
            </a:r>
            <a:r>
              <a:rPr lang="en-US" altLang="en-US" sz="1600" dirty="0">
                <a:solidFill>
                  <a:schemeClr val="bg1"/>
                </a:solidFill>
              </a:rPr>
              <a:t>: Because such organizations are vital to the community, NYC Citizen Corps engages healthcare facilities, advocacy organizations, faith-based institutions, and other community-based organizations </a:t>
            </a:r>
          </a:p>
          <a:p>
            <a:pPr algn="just"/>
            <a:endParaRPr lang="en-US" altLang="en-US" sz="1600" dirty="0">
              <a:solidFill>
                <a:schemeClr val="bg1"/>
              </a:solidFill>
            </a:endParaRPr>
          </a:p>
          <a:p>
            <a:pPr algn="just"/>
            <a:r>
              <a:rPr lang="en-US" altLang="en-US" sz="1600" b="1" dirty="0">
                <a:solidFill>
                  <a:schemeClr val="bg1"/>
                </a:solidFill>
              </a:rPr>
              <a:t>Planning</a:t>
            </a:r>
            <a:r>
              <a:rPr lang="en-US" altLang="en-US" sz="1600" dirty="0">
                <a:solidFill>
                  <a:schemeClr val="bg1"/>
                </a:solidFill>
              </a:rPr>
              <a:t>: We offer tools to community based structures such as long term recovery groups, civic associations, etc. to assist in strengthen local planning, coordination, and response. </a:t>
            </a:r>
          </a:p>
          <a:p>
            <a:pPr algn="just"/>
            <a:endParaRPr lang="en-US" altLang="en-US" sz="1600" dirty="0">
              <a:solidFill>
                <a:schemeClr val="bg1"/>
              </a:solidFill>
            </a:endParaRPr>
          </a:p>
          <a:p>
            <a:pPr algn="just"/>
            <a:r>
              <a:rPr lang="en-US" altLang="en-US" sz="1600" b="1" dirty="0">
                <a:solidFill>
                  <a:schemeClr val="bg1"/>
                </a:solidFill>
              </a:rPr>
              <a:t>Education and Outreach</a:t>
            </a:r>
            <a:r>
              <a:rPr lang="en-US" altLang="en-US" sz="1600" dirty="0">
                <a:solidFill>
                  <a:schemeClr val="bg1"/>
                </a:solidFill>
              </a:rPr>
              <a:t>: Through NYC Citizen Corps, community members can get connected to a variety of tools, resources, and trainings to ensure they are informed and prepared.  </a:t>
            </a:r>
          </a:p>
        </p:txBody>
      </p:sp>
      <p:pic>
        <p:nvPicPr>
          <p:cNvPr id="6" name="Picture 3" descr="W:\External Affairs\Citizen Corps\Citizen Corps (Internal)\2014 Brochure\CC Brochure photos\new\IMG_31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82" y="3563944"/>
            <a:ext cx="3120571" cy="219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W:\External Affairs\Citizen Corps\Citizen Corps (Internal)\2014 Brochure\CC Brochure photos\Brooklyn sit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883" y="1272219"/>
            <a:ext cx="3120571" cy="217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094515" y="367294"/>
            <a:ext cx="914400" cy="914400"/>
          </a:xfrm>
          <a:prstGeom prst="rect">
            <a:avLst/>
          </a:prstGeom>
        </p:spPr>
        <p:txBody>
          <a:bodyPr wrap="none" lIns="0" tIns="0" rtlCol="0">
            <a:noAutofit/>
          </a:bodyPr>
          <a:lstStyle/>
          <a:p>
            <a:r>
              <a:rPr lang="en-US" sz="2400" b="1" dirty="0" smtClean="0">
                <a:solidFill>
                  <a:schemeClr val="bg1"/>
                </a:solidFill>
              </a:rPr>
              <a:t>NYC Citizen Corps</a:t>
            </a:r>
          </a:p>
        </p:txBody>
      </p:sp>
    </p:spTree>
    <p:extLst>
      <p:ext uri="{BB962C8B-B14F-4D97-AF65-F5344CB8AC3E}">
        <p14:creationId xmlns:p14="http://schemas.microsoft.com/office/powerpoint/2010/main" val="1071083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437791" y="1695950"/>
            <a:ext cx="8030503" cy="15817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200" dirty="0">
              <a:solidFill>
                <a:schemeClr val="bg1"/>
              </a:solidFill>
            </a:endParaRPr>
          </a:p>
        </p:txBody>
      </p:sp>
      <p:sp>
        <p:nvSpPr>
          <p:cNvPr id="7" name="Text Placeholder 2"/>
          <p:cNvSpPr>
            <a:spLocks noGrp="1"/>
          </p:cNvSpPr>
          <p:nvPr>
            <p:ph type="body" idx="14"/>
          </p:nvPr>
        </p:nvSpPr>
        <p:spPr>
          <a:xfrm>
            <a:off x="3586454" y="185420"/>
            <a:ext cx="5926723" cy="1454571"/>
          </a:xfrm>
        </p:spPr>
        <p:txBody>
          <a:bodyPr/>
          <a:lstStyle/>
          <a:p>
            <a:pPr>
              <a:lnSpc>
                <a:spcPct val="100000"/>
              </a:lnSpc>
            </a:pPr>
            <a:r>
              <a:rPr lang="en-US" sz="2800" b="1" dirty="0" smtClean="0"/>
              <a:t>Access </a:t>
            </a:r>
            <a:r>
              <a:rPr lang="en-US" sz="2800" b="1" dirty="0"/>
              <a:t>and Functional Needs Symposium</a:t>
            </a:r>
          </a:p>
        </p:txBody>
      </p:sp>
      <p:sp>
        <p:nvSpPr>
          <p:cNvPr id="2" name="TextBox 1"/>
          <p:cNvSpPr txBox="1"/>
          <p:nvPr/>
        </p:nvSpPr>
        <p:spPr>
          <a:xfrm>
            <a:off x="568420" y="1572446"/>
            <a:ext cx="914400" cy="914400"/>
          </a:xfrm>
          <a:prstGeom prst="rect">
            <a:avLst/>
          </a:prstGeom>
        </p:spPr>
        <p:txBody>
          <a:bodyPr wrap="none" lIns="0" tIns="0" rtlCol="0">
            <a:noAutofit/>
          </a:bodyPr>
          <a:lstStyle/>
          <a:p>
            <a:endParaRPr lang="en-US" sz="800" dirty="0" smtClean="0">
              <a:solidFill>
                <a:schemeClr val="bg1"/>
              </a:solidFill>
            </a:endParaRPr>
          </a:p>
        </p:txBody>
      </p:sp>
      <p:sp>
        <p:nvSpPr>
          <p:cNvPr id="9" name="Rectangle 8"/>
          <p:cNvSpPr/>
          <p:nvPr/>
        </p:nvSpPr>
        <p:spPr>
          <a:xfrm>
            <a:off x="4085303" y="1029660"/>
            <a:ext cx="4929027" cy="5293757"/>
          </a:xfrm>
          <a:prstGeom prst="rect">
            <a:avLst/>
          </a:prstGeom>
        </p:spPr>
        <p:txBody>
          <a:bodyPr wrap="square">
            <a:spAutoFit/>
          </a:bodyPr>
          <a:lstStyle/>
          <a:p>
            <a:endParaRPr lang="en-US" dirty="0" smtClean="0">
              <a:solidFill>
                <a:schemeClr val="bg1"/>
              </a:solidFill>
            </a:endParaRPr>
          </a:p>
          <a:p>
            <a:r>
              <a:rPr lang="en-US" dirty="0" smtClean="0">
                <a:solidFill>
                  <a:schemeClr val="bg1"/>
                </a:solidFill>
              </a:rPr>
              <a:t>We have hosted this event since 2010 to bring together service providers, consumers, advocates and community stakeholders to address planning for people that require a higher level of support during emergencies.</a:t>
            </a:r>
          </a:p>
          <a:p>
            <a:pPr marL="285750" indent="-285750">
              <a:buFontTx/>
              <a:buChar char="-"/>
            </a:pPr>
            <a:endParaRPr lang="en-US" dirty="0" smtClean="0">
              <a:solidFill>
                <a:schemeClr val="bg1"/>
              </a:solidFill>
            </a:endParaRPr>
          </a:p>
          <a:p>
            <a:r>
              <a:rPr lang="en-US" dirty="0" smtClean="0">
                <a:solidFill>
                  <a:schemeClr val="bg1"/>
                </a:solidFill>
              </a:rPr>
              <a:t>Topics have included:</a:t>
            </a:r>
          </a:p>
          <a:p>
            <a:pPr marL="742950" lvl="1" indent="-285750">
              <a:buFontTx/>
              <a:buChar char="-"/>
            </a:pPr>
            <a:r>
              <a:rPr lang="en-US" dirty="0" smtClean="0">
                <a:solidFill>
                  <a:schemeClr val="bg1"/>
                </a:solidFill>
              </a:rPr>
              <a:t>Basic preparedness for individuals with access and functional needs</a:t>
            </a:r>
          </a:p>
          <a:p>
            <a:pPr marL="742950" lvl="1" indent="-285750">
              <a:buFontTx/>
              <a:buChar char="-"/>
            </a:pPr>
            <a:r>
              <a:rPr lang="en-US" dirty="0" smtClean="0">
                <a:solidFill>
                  <a:schemeClr val="bg1"/>
                </a:solidFill>
              </a:rPr>
              <a:t>Identifying barriers to emergency planning for the disability community</a:t>
            </a:r>
          </a:p>
          <a:p>
            <a:pPr marL="742950" lvl="1" indent="-285750">
              <a:buFontTx/>
              <a:buChar char="-"/>
            </a:pPr>
            <a:r>
              <a:rPr lang="en-US" dirty="0" smtClean="0">
                <a:solidFill>
                  <a:schemeClr val="bg1"/>
                </a:solidFill>
              </a:rPr>
              <a:t>Exploring solutions to the challenges of emergency planning for people with disabilities or other access and functional needs</a:t>
            </a:r>
          </a:p>
          <a:p>
            <a:pPr marL="742950" lvl="1" indent="-285750">
              <a:buFontTx/>
              <a:buChar char="-"/>
            </a:pPr>
            <a:r>
              <a:rPr lang="en-US" dirty="0" smtClean="0">
                <a:solidFill>
                  <a:schemeClr val="bg1"/>
                </a:solidFill>
              </a:rPr>
              <a:t>Leveraging partnerships </a:t>
            </a:r>
          </a:p>
          <a:p>
            <a:pPr marL="742950" lvl="1" indent="-285750" algn="just">
              <a:buFontTx/>
              <a:buChar char="-"/>
            </a:pPr>
            <a:endParaRPr lang="en-US" sz="1600" dirty="0" smtClean="0">
              <a:solidFill>
                <a:schemeClr val="bg1"/>
              </a:solidFill>
            </a:endParaRPr>
          </a:p>
          <a:p>
            <a:pPr algn="just"/>
            <a:endParaRPr lang="en-US" sz="1600" dirty="0" smtClean="0">
              <a:solidFill>
                <a:schemeClr val="bg1"/>
              </a:solidFill>
            </a:endParaRPr>
          </a:p>
        </p:txBody>
      </p:sp>
      <p:pic>
        <p:nvPicPr>
          <p:cNvPr id="8" name="Picture 7" descr="W:\Common\Citizen Corps\Logo 2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743" y="241380"/>
            <a:ext cx="2622114" cy="67132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W:\External Affairs\Citizen Corps\Special Needs Outreach and Programming\Symposiums\2014  Symposium\Photos\IMG_129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743" y="1293220"/>
            <a:ext cx="3574978" cy="23833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External Affairs\Citizen Corps\Special Needs Outreach and Programming\Symposiums\2014  Symposium\Photos\IMG_133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742" y="3748616"/>
            <a:ext cx="3574979" cy="238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30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1538663"/>
            <a:ext cx="8229600" cy="594937"/>
          </a:xfrm>
        </p:spPr>
        <p:txBody>
          <a:bodyPr>
            <a:noAutofit/>
          </a:bodyPr>
          <a:lstStyle/>
          <a:p>
            <a:pPr algn="ctr"/>
            <a:r>
              <a:rPr lang="en-US" sz="3600" dirty="0"/>
              <a:t>Advance Warning System (AWS)</a:t>
            </a:r>
          </a:p>
        </p:txBody>
      </p:sp>
      <p:sp>
        <p:nvSpPr>
          <p:cNvPr id="4" name="Content Placeholder 3"/>
          <p:cNvSpPr>
            <a:spLocks noGrp="1"/>
          </p:cNvSpPr>
          <p:nvPr>
            <p:ph sz="quarter" idx="4"/>
          </p:nvPr>
        </p:nvSpPr>
        <p:spPr>
          <a:xfrm>
            <a:off x="455613" y="914401"/>
            <a:ext cx="8231187" cy="5251450"/>
          </a:xfrm>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Emergency </a:t>
            </a:r>
            <a:r>
              <a:rPr lang="en-US" sz="2400" dirty="0"/>
              <a:t>messaging for Individuals with disabilities and others with access and functional needs</a:t>
            </a:r>
          </a:p>
          <a:p>
            <a:endParaRPr lang="en-US" sz="2400" dirty="0"/>
          </a:p>
          <a:p>
            <a:pPr marL="342900" indent="-342900">
              <a:buFont typeface="Arial" panose="020B0604020202020204" pitchFamily="34" charset="0"/>
              <a:buChar char="•"/>
            </a:pPr>
            <a:r>
              <a:rPr lang="en-US" sz="2400" dirty="0" smtClean="0"/>
              <a:t>Creating </a:t>
            </a:r>
            <a:r>
              <a:rPr lang="en-US" sz="2400" dirty="0"/>
              <a:t>a centralized registry of people with disabilities is not the right solution for this challenge – there are privacy concerns and people with disabilities should not be forced onto a list. </a:t>
            </a:r>
          </a:p>
        </p:txBody>
      </p:sp>
      <p:sp>
        <p:nvSpPr>
          <p:cNvPr id="5" name="Title Placeholder 2"/>
          <p:cNvSpPr txBox="1">
            <a:spLocks/>
          </p:cNvSpPr>
          <p:nvPr/>
        </p:nvSpPr>
        <p:spPr>
          <a:xfrm>
            <a:off x="7463693" y="6300549"/>
            <a:ext cx="866206" cy="247135"/>
          </a:xfrm>
          <a:prstGeom prst="rect">
            <a:avLst/>
          </a:prstGeom>
        </p:spPr>
        <p:txBody>
          <a:bodyPr vert="horz" lIns="0" tIns="45720" rIns="91440" bIns="45720" rtlCol="0" anchor="ctr">
            <a:normAutofit/>
          </a:bodyPr>
          <a:lstStyle>
            <a:lvl1pPr marL="0" marR="0" indent="0" algn="l" defTabSz="457200" rtl="0" eaLnBrk="1" fontAlgn="auto" latinLnBrk="0" hangingPunct="1">
              <a:lnSpc>
                <a:spcPct val="100000"/>
              </a:lnSpc>
              <a:spcBef>
                <a:spcPts val="0"/>
              </a:spcBef>
              <a:spcAft>
                <a:spcPts val="0"/>
              </a:spcAft>
              <a:buClrTx/>
              <a:buSzTx/>
              <a:buFontTx/>
              <a:buNone/>
              <a:tabLst/>
              <a:defRPr sz="900" b="1" i="0" kern="1200" baseline="0">
                <a:solidFill>
                  <a:schemeClr val="tx2"/>
                </a:solidFill>
                <a:latin typeface="Arial"/>
                <a:ea typeface="+mj-ea"/>
                <a:cs typeface="Arial"/>
              </a:defRPr>
            </a:lvl1pPr>
          </a:lstStyle>
          <a:p>
            <a:pPr algn="r"/>
            <a:endParaRPr lang="en-US" b="0" dirty="0">
              <a:solidFill>
                <a:prstClr val="white"/>
              </a:solidFill>
            </a:endParaRPr>
          </a:p>
        </p:txBody>
      </p:sp>
      <p:sp>
        <p:nvSpPr>
          <p:cNvPr id="6" name="Title Placeholder 2"/>
          <p:cNvSpPr txBox="1">
            <a:spLocks/>
          </p:cNvSpPr>
          <p:nvPr/>
        </p:nvSpPr>
        <p:spPr>
          <a:xfrm>
            <a:off x="4876800" y="6300549"/>
            <a:ext cx="2517043" cy="247135"/>
          </a:xfrm>
          <a:prstGeom prst="rect">
            <a:avLst/>
          </a:prstGeom>
        </p:spPr>
        <p:txBody>
          <a:bodyPr vert="horz" lIns="0" tIns="45720" rIns="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900" b="1" dirty="0" smtClean="0">
              <a:solidFill>
                <a:prstClr val="white"/>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23622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739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1" dirty="0" smtClean="0"/>
              <a:t>How does Advance Warning Work?</a:t>
            </a:r>
            <a:endParaRPr lang="en-US" b="1" dirty="0"/>
          </a:p>
        </p:txBody>
      </p:sp>
      <p:sp>
        <p:nvSpPr>
          <p:cNvPr id="4" name="Content Placeholder 3"/>
          <p:cNvSpPr>
            <a:spLocks noGrp="1"/>
          </p:cNvSpPr>
          <p:nvPr>
            <p:ph sz="quarter" idx="4"/>
          </p:nvPr>
        </p:nvSpPr>
        <p:spPr>
          <a:xfrm>
            <a:off x="455613" y="1143000"/>
            <a:ext cx="8231187" cy="5281115"/>
          </a:xfrm>
        </p:spPr>
        <p:txBody>
          <a:bodyPr>
            <a:normAutofit fontScale="92500"/>
          </a:bodyPr>
          <a:lstStyle/>
          <a:p>
            <a:pPr marL="342900" indent="-342900">
              <a:buFont typeface="Arial" panose="020B0604020202020204" pitchFamily="34" charset="0"/>
              <a:buChar char="•"/>
            </a:pPr>
            <a:r>
              <a:rPr lang="en-US" sz="2400" dirty="0" smtClean="0"/>
              <a:t>Emergency Messaging is delivered to agencies </a:t>
            </a:r>
            <a:r>
              <a:rPr lang="en-US" sz="2400" dirty="0"/>
              <a:t>and organizations </a:t>
            </a:r>
            <a:r>
              <a:rPr lang="en-US" sz="2400" dirty="0" smtClean="0"/>
              <a:t>that have </a:t>
            </a:r>
            <a:r>
              <a:rPr lang="en-US" sz="2400" dirty="0"/>
              <a:t>developed trusted relationships with their clients </a:t>
            </a:r>
            <a:endParaRPr lang="en-US" sz="2400" dirty="0" smtClean="0"/>
          </a:p>
          <a:p>
            <a:pPr marL="845820" lvl="2" indent="-342900">
              <a:buFont typeface="Arial" panose="020B0604020202020204" pitchFamily="34" charset="0"/>
              <a:buChar char="•"/>
            </a:pPr>
            <a:r>
              <a:rPr lang="en-US" sz="2400" dirty="0" smtClean="0"/>
              <a:t>Agencies and organizations can tailor </a:t>
            </a:r>
            <a:r>
              <a:rPr lang="en-US" sz="2400" dirty="0"/>
              <a:t>communication and support to their client’s specific </a:t>
            </a:r>
            <a:r>
              <a:rPr lang="en-US" sz="2400" dirty="0" smtClean="0"/>
              <a:t>needs</a:t>
            </a:r>
            <a:r>
              <a:rPr lang="en-US" sz="2400"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Messaging can take the form of E-mails or text messages deployed prior to an emergency, during the incident or in periods of recovery, in the future we’ll add automate phone calls as well</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Conference calls are held with pre-identified umbrella service agencies (</a:t>
            </a:r>
            <a:r>
              <a:rPr lang="en-US" sz="2400" dirty="0" err="1" smtClean="0"/>
              <a:t>eg</a:t>
            </a:r>
            <a:r>
              <a:rPr lang="en-US" sz="2400" dirty="0" smtClean="0"/>
              <a:t> HRA, OPWDD, etc.)</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Information is posted on the AWS website.  </a:t>
            </a:r>
          </a:p>
          <a:p>
            <a:pPr marL="342900" indent="-342900">
              <a:buFont typeface="Arial" panose="020B0604020202020204" pitchFamily="34" charset="0"/>
              <a:buChar char="•"/>
            </a:pPr>
            <a:endParaRPr lang="en-US" dirty="0"/>
          </a:p>
        </p:txBody>
      </p:sp>
      <p:sp>
        <p:nvSpPr>
          <p:cNvPr id="5" name="Title Placeholder 2"/>
          <p:cNvSpPr txBox="1">
            <a:spLocks/>
          </p:cNvSpPr>
          <p:nvPr/>
        </p:nvSpPr>
        <p:spPr>
          <a:xfrm>
            <a:off x="7463693" y="6300549"/>
            <a:ext cx="866206" cy="247135"/>
          </a:xfrm>
          <a:prstGeom prst="rect">
            <a:avLst/>
          </a:prstGeom>
        </p:spPr>
        <p:txBody>
          <a:bodyPr vert="horz" lIns="0" tIns="45720" rIns="91440" bIns="45720" rtlCol="0" anchor="ctr">
            <a:normAutofit/>
          </a:bodyPr>
          <a:lstStyle>
            <a:lvl1pPr marL="0" marR="0" indent="0" algn="l" defTabSz="457200" rtl="0" eaLnBrk="1" fontAlgn="auto" latinLnBrk="0" hangingPunct="1">
              <a:lnSpc>
                <a:spcPct val="100000"/>
              </a:lnSpc>
              <a:spcBef>
                <a:spcPts val="0"/>
              </a:spcBef>
              <a:spcAft>
                <a:spcPts val="0"/>
              </a:spcAft>
              <a:buClrTx/>
              <a:buSzTx/>
              <a:buFontTx/>
              <a:buNone/>
              <a:tabLst/>
              <a:defRPr sz="900" b="1" i="0" kern="1200" baseline="0">
                <a:solidFill>
                  <a:schemeClr val="tx2"/>
                </a:solidFill>
                <a:latin typeface="Arial"/>
                <a:ea typeface="+mj-ea"/>
                <a:cs typeface="Arial"/>
              </a:defRPr>
            </a:lvl1pPr>
          </a:lstStyle>
          <a:p>
            <a:pPr algn="r"/>
            <a:endParaRPr lang="en-US" b="0" dirty="0">
              <a:solidFill>
                <a:prstClr val="white"/>
              </a:solidFill>
            </a:endParaRPr>
          </a:p>
        </p:txBody>
      </p:sp>
    </p:spTree>
    <p:extLst>
      <p:ext uri="{BB962C8B-B14F-4D97-AF65-F5344CB8AC3E}">
        <p14:creationId xmlns:p14="http://schemas.microsoft.com/office/powerpoint/2010/main" val="1715785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685800"/>
            <a:ext cx="8229600" cy="594937"/>
          </a:xfrm>
        </p:spPr>
        <p:txBody>
          <a:bodyPr>
            <a:noAutofit/>
          </a:bodyPr>
          <a:lstStyle/>
          <a:p>
            <a:r>
              <a:rPr lang="en-US" sz="2800" dirty="0" smtClean="0">
                <a:latin typeface="Arial" panose="020B0604020202020204" pitchFamily="34" charset="0"/>
                <a:cs typeface="Arial" panose="020B0604020202020204" pitchFamily="34" charset="0"/>
              </a:rPr>
              <a:t>Feedback on Emergency Messaging</a:t>
            </a:r>
            <a:endParaRPr lang="en-US" sz="2800"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4"/>
          </p:nvPr>
        </p:nvSpPr>
        <p:spPr>
          <a:xfrm>
            <a:off x="455613" y="1295400"/>
            <a:ext cx="8231187" cy="5480050"/>
          </a:xfrm>
        </p:spPr>
        <p:txBody>
          <a:bodyPr>
            <a:normAutofit/>
          </a:bodyPr>
          <a:lstStyle/>
          <a:p>
            <a:pPr algn="ctr">
              <a:spcBef>
                <a:spcPts val="0"/>
              </a:spcBef>
              <a:buSzTx/>
            </a:pPr>
            <a:endParaRPr lang="en-US" b="1"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smtClean="0"/>
              <a:t>Are there people beyond service providers that we should be reaching out to? Are there voices in the community that we should be reaching out to?</a:t>
            </a:r>
          </a:p>
          <a:p>
            <a:pPr marL="845820" lvl="2" indent="-342900">
              <a:buFont typeface="Arial" panose="020B0604020202020204" pitchFamily="34" charset="0"/>
              <a:buChar char="•"/>
            </a:pPr>
            <a:r>
              <a:rPr lang="en-US" sz="2800" dirty="0" smtClean="0"/>
              <a:t>Advocates?</a:t>
            </a:r>
          </a:p>
          <a:p>
            <a:pPr marL="845820" lvl="2" indent="-342900">
              <a:buFont typeface="Arial" panose="020B0604020202020204" pitchFamily="34" charset="0"/>
              <a:buChar char="•"/>
            </a:pPr>
            <a:r>
              <a:rPr lang="en-US" sz="2800" dirty="0" smtClean="0"/>
              <a:t>Influential Bloggers?</a:t>
            </a:r>
          </a:p>
          <a:p>
            <a:pPr marL="845820" lvl="2" indent="-342900">
              <a:buFont typeface="Arial" panose="020B0604020202020204" pitchFamily="34" charset="0"/>
              <a:buChar char="•"/>
            </a:pPr>
            <a:r>
              <a:rPr lang="en-US" sz="2800" dirty="0" smtClean="0"/>
              <a:t>Others who can amplify our messaging?</a:t>
            </a:r>
            <a:endParaRPr lang="en-US" sz="2800" dirty="0"/>
          </a:p>
          <a:p>
            <a:pPr marL="342900" indent="-342900">
              <a:buFont typeface="Arial" panose="020B0604020202020204" pitchFamily="34" charset="0"/>
              <a:buChar char="•"/>
            </a:pPr>
            <a:r>
              <a:rPr lang="en-US" sz="2800" dirty="0" smtClean="0"/>
              <a:t>What other kinds of information would you like to see in emergency alerts? </a:t>
            </a:r>
            <a:endParaRPr lang="en-US" sz="2800" dirty="0"/>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5" name="Title Placeholder 2"/>
          <p:cNvSpPr txBox="1">
            <a:spLocks/>
          </p:cNvSpPr>
          <p:nvPr/>
        </p:nvSpPr>
        <p:spPr>
          <a:xfrm>
            <a:off x="7463693" y="6300549"/>
            <a:ext cx="866206" cy="247135"/>
          </a:xfrm>
          <a:prstGeom prst="rect">
            <a:avLst/>
          </a:prstGeom>
        </p:spPr>
        <p:txBody>
          <a:bodyPr vert="horz" lIns="0" tIns="45720" rIns="91440" bIns="45720" rtlCol="0" anchor="ctr">
            <a:normAutofit/>
          </a:bodyPr>
          <a:lstStyle>
            <a:lvl1pPr marL="0" marR="0" indent="0" algn="l" defTabSz="457200" rtl="0" eaLnBrk="1" fontAlgn="auto" latinLnBrk="0" hangingPunct="1">
              <a:lnSpc>
                <a:spcPct val="100000"/>
              </a:lnSpc>
              <a:spcBef>
                <a:spcPts val="0"/>
              </a:spcBef>
              <a:spcAft>
                <a:spcPts val="0"/>
              </a:spcAft>
              <a:buClrTx/>
              <a:buSzTx/>
              <a:buFontTx/>
              <a:buNone/>
              <a:tabLst/>
              <a:defRPr sz="900" b="1" i="0" kern="1200" baseline="0">
                <a:solidFill>
                  <a:schemeClr val="tx2"/>
                </a:solidFill>
                <a:latin typeface="Arial"/>
                <a:ea typeface="+mj-ea"/>
                <a:cs typeface="Arial"/>
              </a:defRPr>
            </a:lvl1pPr>
          </a:lstStyle>
          <a:p>
            <a:pPr algn="r"/>
            <a:endParaRPr lang="en-US" b="0" i="0" dirty="0">
              <a:solidFill>
                <a:schemeClr val="bg1"/>
              </a:solidFill>
            </a:endParaRPr>
          </a:p>
        </p:txBody>
      </p:sp>
      <p:sp>
        <p:nvSpPr>
          <p:cNvPr id="6" name="Title Placeholder 2"/>
          <p:cNvSpPr txBox="1">
            <a:spLocks/>
          </p:cNvSpPr>
          <p:nvPr/>
        </p:nvSpPr>
        <p:spPr>
          <a:xfrm>
            <a:off x="5931626" y="6300549"/>
            <a:ext cx="1462217" cy="247135"/>
          </a:xfrm>
          <a:prstGeom prst="rect">
            <a:avLst/>
          </a:prstGeom>
        </p:spPr>
        <p:txBody>
          <a:bodyPr vert="horz" lIns="0" tIns="45720" rIns="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900" b="1" dirty="0">
              <a:solidFill>
                <a:schemeClr val="bg1"/>
              </a:solidFill>
            </a:endParaRPr>
          </a:p>
        </p:txBody>
      </p:sp>
    </p:spTree>
    <p:extLst>
      <p:ext uri="{BB962C8B-B14F-4D97-AF65-F5344CB8AC3E}">
        <p14:creationId xmlns:p14="http://schemas.microsoft.com/office/powerpoint/2010/main" val="4043068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Autofit/>
          </a:bodyPr>
          <a:lstStyle/>
          <a:p>
            <a:r>
              <a:rPr lang="en-US" sz="2800" b="1" dirty="0" smtClean="0"/>
              <a:t>NYCEM ACCESS AND FUNCTIONAL NEEDS WORKGROUP</a:t>
            </a:r>
            <a:endParaRPr lang="en-US" sz="2800" b="1" dirty="0"/>
          </a:p>
        </p:txBody>
      </p:sp>
      <p:sp>
        <p:nvSpPr>
          <p:cNvPr id="4" name="Content Placeholder 3"/>
          <p:cNvSpPr>
            <a:spLocks noGrp="1"/>
          </p:cNvSpPr>
          <p:nvPr>
            <p:ph sz="quarter" idx="4"/>
          </p:nvPr>
        </p:nvSpPr>
        <p:spPr>
          <a:xfrm>
            <a:off x="381000" y="1295400"/>
            <a:ext cx="8231187" cy="4268321"/>
          </a:xfrm>
        </p:spPr>
        <p:txBody>
          <a:bodyPr>
            <a:noAutofit/>
          </a:bodyPr>
          <a:lstStyle/>
          <a:p>
            <a:pPr marL="342900" indent="-342900">
              <a:buFont typeface="Arial" panose="020B0604020202020204" pitchFamily="34" charset="0"/>
              <a:buChar char="•"/>
            </a:pPr>
            <a:r>
              <a:rPr lang="en-US" sz="2400" dirty="0" smtClean="0"/>
              <a:t>Comprised </a:t>
            </a:r>
            <a:r>
              <a:rPr lang="en-US" sz="2400" dirty="0"/>
              <a:t>of government and private organizations as well as non-profits and advocacy groups. </a:t>
            </a: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Facilitate </a:t>
            </a:r>
            <a:r>
              <a:rPr lang="en-US" sz="2400" dirty="0"/>
              <a:t>dialogue </a:t>
            </a:r>
            <a:r>
              <a:rPr lang="en-US" sz="2400" dirty="0" smtClean="0"/>
              <a:t>to assist us in planning, preparing </a:t>
            </a:r>
            <a:r>
              <a:rPr lang="en-US" sz="2400" dirty="0"/>
              <a:t>and </a:t>
            </a:r>
            <a:r>
              <a:rPr lang="en-US" sz="2400" dirty="0" smtClean="0"/>
              <a:t>developing </a:t>
            </a:r>
            <a:r>
              <a:rPr lang="en-US" sz="2400" dirty="0"/>
              <a:t>strategies for emergencies that best address the needs of affected persons. </a:t>
            </a: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Communicate </a:t>
            </a:r>
            <a:r>
              <a:rPr lang="en-US" sz="2400" dirty="0"/>
              <a:t>ideas, updates and recommendations, share information, and learn from others concerning planning, preparedness and training for people with disabilities and others with access  and functional needs. </a:t>
            </a:r>
          </a:p>
          <a:p>
            <a:endParaRPr lang="en-US" sz="2400" dirty="0"/>
          </a:p>
        </p:txBody>
      </p:sp>
    </p:spTree>
    <p:extLst>
      <p:ext uri="{BB962C8B-B14F-4D97-AF65-F5344CB8AC3E}">
        <p14:creationId xmlns:p14="http://schemas.microsoft.com/office/powerpoint/2010/main" val="1812562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609600" y="0"/>
            <a:ext cx="8119042" cy="914399"/>
          </a:xfrm>
        </p:spPr>
        <p:txBody>
          <a:bodyPr>
            <a:normAutofit/>
          </a:bodyPr>
          <a:lstStyle/>
          <a:p>
            <a:pPr algn="ctr"/>
            <a:r>
              <a:rPr lang="en-US" sz="4000" dirty="0" smtClean="0"/>
              <a:t>Questions and Contacts</a:t>
            </a:r>
            <a:endParaRPr lang="en-US" sz="4000" dirty="0"/>
          </a:p>
        </p:txBody>
      </p:sp>
      <p:sp>
        <p:nvSpPr>
          <p:cNvPr id="5" name="Rectangle 4"/>
          <p:cNvSpPr/>
          <p:nvPr/>
        </p:nvSpPr>
        <p:spPr>
          <a:xfrm>
            <a:off x="457200" y="3200400"/>
            <a:ext cx="8382000" cy="1077218"/>
          </a:xfrm>
          <a:prstGeom prst="rect">
            <a:avLst/>
          </a:prstGeom>
        </p:spPr>
        <p:txBody>
          <a:bodyPr wrap="square">
            <a:spAutoFit/>
          </a:bodyPr>
          <a:lstStyle/>
          <a:p>
            <a:endParaRPr lang="en-US" sz="2400" b="1" dirty="0" smtClean="0">
              <a:solidFill>
                <a:schemeClr val="bg1"/>
              </a:solidFill>
            </a:endParaRPr>
          </a:p>
          <a:p>
            <a:endParaRPr lang="en-US" sz="2400" b="1" dirty="0">
              <a:solidFill>
                <a:schemeClr val="bg1"/>
              </a:solidFill>
            </a:endParaRPr>
          </a:p>
          <a:p>
            <a:pPr lvl="1"/>
            <a:endParaRPr lang="en-US" sz="1600" dirty="0">
              <a:solidFill>
                <a:schemeClr val="bg1"/>
              </a:solidFill>
            </a:endParaRPr>
          </a:p>
        </p:txBody>
      </p:sp>
      <p:sp>
        <p:nvSpPr>
          <p:cNvPr id="3" name="Rectangle 2"/>
          <p:cNvSpPr/>
          <p:nvPr/>
        </p:nvSpPr>
        <p:spPr>
          <a:xfrm>
            <a:off x="457200" y="609600"/>
            <a:ext cx="8371114" cy="6555641"/>
          </a:xfrm>
          <a:prstGeom prst="rect">
            <a:avLst/>
          </a:prstGeom>
        </p:spPr>
        <p:txBody>
          <a:bodyPr wrap="square">
            <a:spAutoFit/>
          </a:bodyPr>
          <a:lstStyle/>
          <a:p>
            <a:endParaRPr lang="en-US" sz="1200" b="1" dirty="0" smtClean="0">
              <a:solidFill>
                <a:schemeClr val="bg1"/>
              </a:solidFill>
            </a:endParaRPr>
          </a:p>
          <a:p>
            <a:r>
              <a:rPr lang="en-US" sz="2400" b="1" dirty="0" smtClean="0">
                <a:solidFill>
                  <a:schemeClr val="bg1"/>
                </a:solidFill>
              </a:rPr>
              <a:t>Kathryn Dyjak</a:t>
            </a:r>
            <a:endParaRPr lang="en-US" sz="2400" b="1" dirty="0">
              <a:solidFill>
                <a:schemeClr val="bg1"/>
              </a:solidFill>
            </a:endParaRPr>
          </a:p>
          <a:p>
            <a:r>
              <a:rPr lang="en-US" sz="2400" dirty="0">
                <a:solidFill>
                  <a:schemeClr val="bg1"/>
                </a:solidFill>
              </a:rPr>
              <a:t>Disability and Functional Needs </a:t>
            </a:r>
            <a:r>
              <a:rPr lang="en-US" sz="2400" dirty="0" smtClean="0">
                <a:solidFill>
                  <a:schemeClr val="bg1"/>
                </a:solidFill>
              </a:rPr>
              <a:t>Advisor</a:t>
            </a:r>
          </a:p>
          <a:p>
            <a:r>
              <a:rPr lang="en-US" sz="2400" dirty="0" smtClean="0">
                <a:solidFill>
                  <a:schemeClr val="bg1"/>
                </a:solidFill>
              </a:rPr>
              <a:t>(</a:t>
            </a:r>
            <a:r>
              <a:rPr lang="en-US" sz="2400" dirty="0">
                <a:solidFill>
                  <a:schemeClr val="bg1"/>
                </a:solidFill>
              </a:rPr>
              <a:t>718) </a:t>
            </a:r>
            <a:r>
              <a:rPr lang="en-US" sz="2400" dirty="0" smtClean="0">
                <a:solidFill>
                  <a:schemeClr val="bg1"/>
                </a:solidFill>
              </a:rPr>
              <a:t>422-8594</a:t>
            </a:r>
          </a:p>
          <a:p>
            <a:r>
              <a:rPr lang="en-US" sz="2400" dirty="0" smtClean="0">
                <a:solidFill>
                  <a:schemeClr val="bg1"/>
                </a:solidFill>
              </a:rPr>
              <a:t>kdyjak@oem.nyc.gov</a:t>
            </a:r>
          </a:p>
          <a:p>
            <a:endParaRPr lang="en-US" sz="2400" b="1" dirty="0">
              <a:solidFill>
                <a:schemeClr val="bg1"/>
              </a:solidFill>
            </a:endParaRPr>
          </a:p>
          <a:p>
            <a:r>
              <a:rPr lang="en-US" sz="2400" b="1" dirty="0" smtClean="0">
                <a:solidFill>
                  <a:schemeClr val="bg1"/>
                </a:solidFill>
              </a:rPr>
              <a:t>Elizabeth Angeles</a:t>
            </a:r>
            <a:endParaRPr lang="en-US" sz="2400" dirty="0">
              <a:solidFill>
                <a:schemeClr val="bg1"/>
              </a:solidFill>
            </a:endParaRPr>
          </a:p>
          <a:p>
            <a:r>
              <a:rPr lang="en-US" sz="2400" dirty="0">
                <a:solidFill>
                  <a:schemeClr val="bg1"/>
                </a:solidFill>
              </a:rPr>
              <a:t>DAFN Citizen Corps Outreach </a:t>
            </a:r>
            <a:r>
              <a:rPr lang="en-US" sz="2400" dirty="0" smtClean="0">
                <a:solidFill>
                  <a:schemeClr val="bg1"/>
                </a:solidFill>
              </a:rPr>
              <a:t>Coordinator</a:t>
            </a:r>
          </a:p>
          <a:p>
            <a:r>
              <a:rPr lang="en-US" sz="2400" dirty="0" smtClean="0">
                <a:solidFill>
                  <a:schemeClr val="bg1"/>
                </a:solidFill>
              </a:rPr>
              <a:t>(</a:t>
            </a:r>
            <a:r>
              <a:rPr lang="en-US" sz="2400" dirty="0">
                <a:solidFill>
                  <a:schemeClr val="bg1"/>
                </a:solidFill>
              </a:rPr>
              <a:t>646) </a:t>
            </a:r>
            <a:r>
              <a:rPr lang="en-US" sz="2400" dirty="0" smtClean="0">
                <a:solidFill>
                  <a:schemeClr val="bg1"/>
                </a:solidFill>
              </a:rPr>
              <a:t>628-7754</a:t>
            </a:r>
          </a:p>
          <a:p>
            <a:r>
              <a:rPr lang="en-US" sz="2400" smtClean="0">
                <a:solidFill>
                  <a:schemeClr val="bg1"/>
                </a:solidFill>
              </a:rPr>
              <a:t>eangeles@oem.nyc.gov</a:t>
            </a:r>
            <a:endParaRPr lang="en-US" sz="2400" dirty="0" smtClean="0">
              <a:solidFill>
                <a:schemeClr val="bg1"/>
              </a:solidFill>
            </a:endParaRPr>
          </a:p>
          <a:p>
            <a:endParaRPr lang="en-US" sz="1200" dirty="0" smtClean="0">
              <a:solidFill>
                <a:schemeClr val="bg1"/>
              </a:solidFill>
            </a:endParaRPr>
          </a:p>
          <a:p>
            <a:r>
              <a:rPr lang="en-US" sz="2400" b="1" dirty="0">
                <a:solidFill>
                  <a:schemeClr val="bg1"/>
                </a:solidFill>
              </a:rPr>
              <a:t>Christopher Pagnotta</a:t>
            </a:r>
            <a:endParaRPr lang="en-US" sz="2400" dirty="0">
              <a:solidFill>
                <a:schemeClr val="bg1"/>
              </a:solidFill>
            </a:endParaRPr>
          </a:p>
          <a:p>
            <a:r>
              <a:rPr lang="en-US" sz="2400" dirty="0">
                <a:solidFill>
                  <a:schemeClr val="bg1"/>
                </a:solidFill>
              </a:rPr>
              <a:t>Advance Warning / Community Outreach Specialist </a:t>
            </a:r>
          </a:p>
          <a:p>
            <a:r>
              <a:rPr lang="en-US" sz="2400" dirty="0" smtClean="0">
                <a:solidFill>
                  <a:schemeClr val="bg1"/>
                </a:solidFill>
              </a:rPr>
              <a:t>718-422-8922</a:t>
            </a:r>
          </a:p>
          <a:p>
            <a:r>
              <a:rPr lang="en-US" sz="2400" dirty="0" smtClean="0">
                <a:solidFill>
                  <a:schemeClr val="bg1"/>
                </a:solidFill>
              </a:rPr>
              <a:t>cpagnotta@oem.nyc.gov</a:t>
            </a:r>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04671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533400" y="0"/>
            <a:ext cx="8031166" cy="909191"/>
          </a:xfrm>
        </p:spPr>
        <p:txBody>
          <a:bodyPr>
            <a:noAutofit/>
          </a:bodyPr>
          <a:lstStyle/>
          <a:p>
            <a:endParaRPr lang="en-US" sz="1000" b="1" dirty="0" smtClean="0">
              <a:latin typeface="+mn-lt"/>
            </a:endParaRPr>
          </a:p>
          <a:p>
            <a:r>
              <a:rPr lang="en-US" sz="3200" b="1" dirty="0" smtClean="0">
                <a:latin typeface="Arial" panose="020B0604020202020204" pitchFamily="34" charset="0"/>
                <a:cs typeface="Arial" panose="020B0604020202020204" pitchFamily="34" charset="0"/>
              </a:rPr>
              <a:t>Agenda</a:t>
            </a:r>
            <a:endParaRPr lang="en-US" sz="3200" b="1"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5"/>
          </p:nvPr>
        </p:nvSpPr>
        <p:spPr>
          <a:xfrm>
            <a:off x="381000" y="0"/>
            <a:ext cx="8458200" cy="5867400"/>
          </a:xfrm>
        </p:spPr>
        <p:txBody>
          <a:bodyPr>
            <a:normAutofit/>
          </a:bodyPr>
          <a:lstStyle/>
          <a:p>
            <a:pPr marL="971550" lvl="1" indent="-514350">
              <a:lnSpc>
                <a:spcPct val="150000"/>
              </a:lnSpc>
              <a:buFont typeface="+mj-lt"/>
              <a:buAutoNum type="romanUcPeriod"/>
            </a:pPr>
            <a:endParaRPr lang="en-US" sz="2600" b="1" dirty="0" smtClean="0">
              <a:solidFill>
                <a:schemeClr val="bg1"/>
              </a:solidFill>
            </a:endParaRPr>
          </a:p>
          <a:p>
            <a:pPr marL="971550" lvl="1" indent="-514350">
              <a:lnSpc>
                <a:spcPct val="120000"/>
              </a:lnSpc>
              <a:buFont typeface="+mj-lt"/>
              <a:buAutoNum type="romanUcPeriod"/>
            </a:pPr>
            <a:endParaRPr lang="en-US" sz="1600" b="1" dirty="0" smtClean="0">
              <a:solidFill>
                <a:schemeClr val="bg1"/>
              </a:solidFill>
            </a:endParaRPr>
          </a:p>
          <a:p>
            <a:pPr marL="971550" lvl="1" indent="-514350">
              <a:lnSpc>
                <a:spcPct val="120000"/>
              </a:lnSpc>
              <a:buFont typeface="+mj-lt"/>
              <a:buAutoNum type="romanUcPeriod"/>
            </a:pPr>
            <a:r>
              <a:rPr lang="en-US" b="1" dirty="0" smtClean="0">
                <a:solidFill>
                  <a:schemeClr val="bg1"/>
                </a:solidFill>
                <a:latin typeface="Arial" panose="020B0604020202020204" pitchFamily="34" charset="0"/>
                <a:cs typeface="Arial" panose="020B0604020202020204" pitchFamily="34" charset="0"/>
              </a:rPr>
              <a:t>NYCEM Moving Forward</a:t>
            </a:r>
          </a:p>
          <a:p>
            <a:pPr marL="971550" lvl="1" indent="-514350">
              <a:lnSpc>
                <a:spcPct val="120000"/>
              </a:lnSpc>
              <a:buFont typeface="+mj-lt"/>
              <a:buAutoNum type="romanUcPeriod"/>
            </a:pPr>
            <a:r>
              <a:rPr lang="en-US" b="1" dirty="0" smtClean="0">
                <a:solidFill>
                  <a:schemeClr val="bg1"/>
                </a:solidFill>
                <a:latin typeface="Arial" panose="020B0604020202020204" pitchFamily="34" charset="0"/>
                <a:cs typeface="Arial" panose="020B0604020202020204" pitchFamily="34" charset="0"/>
              </a:rPr>
              <a:t>Individual Preparedness</a:t>
            </a:r>
          </a:p>
          <a:p>
            <a:pPr marL="971550" lvl="1" indent="-514350">
              <a:lnSpc>
                <a:spcPct val="120000"/>
              </a:lnSpc>
              <a:buFont typeface="+mj-lt"/>
              <a:buAutoNum type="romanUcPeriod"/>
            </a:pPr>
            <a:r>
              <a:rPr lang="en-US" b="1" dirty="0" smtClean="0">
                <a:solidFill>
                  <a:schemeClr val="bg1"/>
                </a:solidFill>
                <a:latin typeface="Arial" panose="020B0604020202020204" pitchFamily="34" charset="0"/>
                <a:cs typeface="Arial" panose="020B0604020202020204" pitchFamily="34" charset="0"/>
              </a:rPr>
              <a:t>Communications</a:t>
            </a:r>
            <a:endParaRPr lang="en-US"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36133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4"/>
          </p:nvPr>
        </p:nvSpPr>
        <p:spPr/>
        <p:txBody>
          <a:bodyPr/>
          <a:lstStyle/>
          <a:p>
            <a:pPr>
              <a:lnSpc>
                <a:spcPts val="1500"/>
              </a:lnSpc>
            </a:pPr>
            <a:r>
              <a:rPr lang="en-US" sz="2800" b="1" dirty="0" smtClean="0"/>
              <a:t>Commitment to inclusive planning</a:t>
            </a:r>
            <a:endParaRPr lang="en-US" sz="2800" b="1" dirty="0"/>
          </a:p>
        </p:txBody>
      </p:sp>
      <p:sp>
        <p:nvSpPr>
          <p:cNvPr id="4" name="Text Placeholder 3"/>
          <p:cNvSpPr>
            <a:spLocks noGrp="1"/>
          </p:cNvSpPr>
          <p:nvPr>
            <p:ph type="body" sz="quarter" idx="15"/>
          </p:nvPr>
        </p:nvSpPr>
        <p:spPr>
          <a:xfrm>
            <a:off x="568421" y="1600200"/>
            <a:ext cx="8030503" cy="3962400"/>
          </a:xfrm>
        </p:spPr>
        <p:txBody>
          <a:bodyPr>
            <a:normAutofit/>
          </a:bodyPr>
          <a:lstStyle/>
          <a:p>
            <a:pPr marL="457200" indent="-457200">
              <a:buFont typeface="Arial" panose="020B0604020202020204" pitchFamily="34" charset="0"/>
              <a:buChar char="•"/>
            </a:pPr>
            <a:r>
              <a:rPr lang="en-US" dirty="0" smtClean="0">
                <a:solidFill>
                  <a:schemeClr val="bg1"/>
                </a:solidFill>
              </a:rPr>
              <a:t>Staff hired throughout NYCEM and other agencies with focus on disabilities</a:t>
            </a:r>
          </a:p>
          <a:p>
            <a:pPr marL="457200" indent="-457200">
              <a:buFont typeface="Arial" panose="020B0604020202020204" pitchFamily="34" charset="0"/>
              <a:buChar char="•"/>
            </a:pPr>
            <a:r>
              <a:rPr lang="en-US" dirty="0" smtClean="0">
                <a:solidFill>
                  <a:schemeClr val="bg1"/>
                </a:solidFill>
              </a:rPr>
              <a:t>Communications – technology and alerts</a:t>
            </a:r>
          </a:p>
          <a:p>
            <a:pPr marL="457200" indent="-457200">
              <a:buFont typeface="Arial" panose="020B0604020202020204" pitchFamily="34" charset="0"/>
              <a:buChar char="•"/>
            </a:pPr>
            <a:r>
              <a:rPr lang="en-US" dirty="0" smtClean="0">
                <a:solidFill>
                  <a:schemeClr val="bg1"/>
                </a:solidFill>
              </a:rPr>
              <a:t>Outreach- pre and post event</a:t>
            </a:r>
          </a:p>
          <a:p>
            <a:pPr marL="457200" indent="-457200">
              <a:buFont typeface="Arial" panose="020B0604020202020204" pitchFamily="34" charset="0"/>
              <a:buChar char="•"/>
            </a:pPr>
            <a:r>
              <a:rPr lang="en-US" dirty="0" smtClean="0">
                <a:solidFill>
                  <a:schemeClr val="bg1"/>
                </a:solidFill>
              </a:rPr>
              <a:t>Sheltering</a:t>
            </a:r>
          </a:p>
          <a:p>
            <a:pPr marL="457200" indent="-457200">
              <a:buFont typeface="Arial" panose="020B0604020202020204" pitchFamily="34" charset="0"/>
              <a:buChar char="•"/>
            </a:pPr>
            <a:r>
              <a:rPr lang="en-US" dirty="0" smtClean="0">
                <a:solidFill>
                  <a:schemeClr val="bg1"/>
                </a:solidFill>
              </a:rPr>
              <a:t>Transportation</a:t>
            </a:r>
          </a:p>
          <a:p>
            <a:pPr marL="457200" indent="-457200">
              <a:buFont typeface="Arial" panose="020B0604020202020204" pitchFamily="34" charset="0"/>
              <a:buChar char="•"/>
            </a:pPr>
            <a:r>
              <a:rPr lang="en-US" dirty="0" smtClean="0">
                <a:solidFill>
                  <a:schemeClr val="bg1"/>
                </a:solidFill>
              </a:rPr>
              <a:t>Evacuation</a:t>
            </a:r>
          </a:p>
          <a:p>
            <a:pPr marL="457200" indent="-457200">
              <a:buFont typeface="Arial" panose="020B0604020202020204" pitchFamily="34" charset="0"/>
              <a:buChar char="•"/>
            </a:pPr>
            <a:endParaRPr lang="en-US" dirty="0" smtClean="0">
              <a:solidFill>
                <a:schemeClr val="bg1"/>
              </a:solidFill>
            </a:endParaRPr>
          </a:p>
          <a:p>
            <a:pPr marL="457200" indent="-457200">
              <a:buFont typeface="Arial" panose="020B0604020202020204" pitchFamily="34" charset="0"/>
              <a:buChar char="•"/>
            </a:pP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88187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2"/>
          <p:cNvSpPr txBox="1">
            <a:spLocks/>
          </p:cNvSpPr>
          <p:nvPr/>
        </p:nvSpPr>
        <p:spPr>
          <a:xfrm>
            <a:off x="7463693" y="6300549"/>
            <a:ext cx="866206" cy="247135"/>
          </a:xfrm>
          <a:prstGeom prst="rect">
            <a:avLst/>
          </a:prstGeom>
        </p:spPr>
        <p:txBody>
          <a:bodyPr vert="horz" lIns="0" tIns="45720" rIns="91440" bIns="45720" rtlCol="0" anchor="ctr">
            <a:normAutofit/>
          </a:bodyPr>
          <a:lstStyle>
            <a:lvl1pPr marL="0" marR="0" indent="0" algn="l" defTabSz="457200" rtl="0" eaLnBrk="1" fontAlgn="auto" latinLnBrk="0" hangingPunct="1">
              <a:lnSpc>
                <a:spcPct val="100000"/>
              </a:lnSpc>
              <a:spcBef>
                <a:spcPts val="0"/>
              </a:spcBef>
              <a:spcAft>
                <a:spcPts val="0"/>
              </a:spcAft>
              <a:buClrTx/>
              <a:buSzTx/>
              <a:buFontTx/>
              <a:buNone/>
              <a:tabLst/>
              <a:defRPr sz="900" b="1" i="0" kern="1200" baseline="0">
                <a:solidFill>
                  <a:schemeClr val="tx2"/>
                </a:solidFill>
                <a:latin typeface="Arial"/>
                <a:ea typeface="+mj-ea"/>
                <a:cs typeface="Arial"/>
              </a:defRPr>
            </a:lvl1pPr>
          </a:lstStyle>
          <a:p>
            <a:pPr algn="r"/>
            <a:endParaRPr lang="en-US" b="0" dirty="0">
              <a:solidFill>
                <a:prstClr val="white"/>
              </a:solidFill>
            </a:endParaRPr>
          </a:p>
        </p:txBody>
      </p:sp>
      <p:sp>
        <p:nvSpPr>
          <p:cNvPr id="4" name="Title Placeholder 2"/>
          <p:cNvSpPr txBox="1">
            <a:spLocks/>
          </p:cNvSpPr>
          <p:nvPr/>
        </p:nvSpPr>
        <p:spPr>
          <a:xfrm>
            <a:off x="5931626" y="6300549"/>
            <a:ext cx="1462217" cy="247135"/>
          </a:xfrm>
          <a:prstGeom prst="rect">
            <a:avLst/>
          </a:prstGeom>
        </p:spPr>
        <p:txBody>
          <a:bodyPr vert="horz" lIns="0" tIns="45720" rIns="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900" b="1" dirty="0">
              <a:solidFill>
                <a:prstClr val="white"/>
              </a:solidFill>
            </a:endParaRPr>
          </a:p>
        </p:txBody>
      </p:sp>
      <p:sp>
        <p:nvSpPr>
          <p:cNvPr id="5" name="Text Placeholder 3"/>
          <p:cNvSpPr txBox="1">
            <a:spLocks/>
          </p:cNvSpPr>
          <p:nvPr/>
        </p:nvSpPr>
        <p:spPr>
          <a:xfrm>
            <a:off x="568420" y="946298"/>
            <a:ext cx="8030503" cy="514970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indent="-571500">
              <a:lnSpc>
                <a:spcPct val="150000"/>
              </a:lnSpc>
              <a:spcBef>
                <a:spcPts val="0"/>
              </a:spcBef>
              <a:buFont typeface="Arial"/>
              <a:buAutoNum type="romanUcPeriod"/>
            </a:pPr>
            <a:r>
              <a:rPr lang="en-US" sz="2400" b="1" dirty="0" smtClean="0">
                <a:solidFill>
                  <a:prstClr val="white"/>
                </a:solidFill>
              </a:rPr>
              <a:t>8 Accessible Shelters for 2015</a:t>
            </a:r>
          </a:p>
          <a:p>
            <a:pPr marL="571500" indent="-571500">
              <a:lnSpc>
                <a:spcPct val="150000"/>
              </a:lnSpc>
              <a:spcBef>
                <a:spcPts val="0"/>
              </a:spcBef>
              <a:buFont typeface="Arial"/>
              <a:buAutoNum type="romanUcPeriod"/>
            </a:pPr>
            <a:r>
              <a:rPr lang="en-US" sz="2400" b="1" dirty="0" smtClean="0">
                <a:solidFill>
                  <a:prstClr val="white"/>
                </a:solidFill>
              </a:rPr>
              <a:t>Over 65 EC/HS in the future</a:t>
            </a:r>
          </a:p>
          <a:p>
            <a:pPr marL="971550" lvl="1" indent="-571500">
              <a:lnSpc>
                <a:spcPct val="150000"/>
              </a:lnSpc>
              <a:spcBef>
                <a:spcPts val="0"/>
              </a:spcBef>
              <a:buFont typeface="Arial"/>
              <a:buAutoNum type="romanUcPeriod"/>
            </a:pPr>
            <a:r>
              <a:rPr lang="en-US" sz="2000" dirty="0" smtClean="0">
                <a:solidFill>
                  <a:prstClr val="white"/>
                </a:solidFill>
              </a:rPr>
              <a:t>Staff position to focus on accommodations</a:t>
            </a:r>
          </a:p>
          <a:p>
            <a:pPr marL="971550" lvl="1" indent="-571500">
              <a:lnSpc>
                <a:spcPct val="150000"/>
              </a:lnSpc>
              <a:spcBef>
                <a:spcPts val="0"/>
              </a:spcBef>
              <a:buFont typeface="Arial"/>
              <a:buAutoNum type="romanUcPeriod"/>
            </a:pPr>
            <a:r>
              <a:rPr lang="en-US" sz="2000" dirty="0">
                <a:solidFill>
                  <a:prstClr val="white"/>
                </a:solidFill>
              </a:rPr>
              <a:t>Surveyed by professional ADA firm for accessibility and remediated as </a:t>
            </a:r>
            <a:r>
              <a:rPr lang="en-US" sz="2000" dirty="0" smtClean="0">
                <a:solidFill>
                  <a:prstClr val="white"/>
                </a:solidFill>
              </a:rPr>
              <a:t>needed</a:t>
            </a:r>
          </a:p>
          <a:p>
            <a:pPr marL="971550" lvl="1" indent="-571500">
              <a:lnSpc>
                <a:spcPct val="150000"/>
              </a:lnSpc>
              <a:spcBef>
                <a:spcPts val="0"/>
              </a:spcBef>
              <a:buFont typeface="Arial"/>
              <a:buAutoNum type="romanUcPeriod"/>
            </a:pPr>
            <a:r>
              <a:rPr lang="en-US" sz="2000" dirty="0" smtClean="0">
                <a:solidFill>
                  <a:prstClr val="white"/>
                </a:solidFill>
              </a:rPr>
              <a:t>Signage using pictograms</a:t>
            </a:r>
          </a:p>
          <a:p>
            <a:pPr marL="971550" lvl="1" indent="-571500">
              <a:lnSpc>
                <a:spcPct val="150000"/>
              </a:lnSpc>
              <a:spcBef>
                <a:spcPts val="0"/>
              </a:spcBef>
              <a:buFont typeface="Arial"/>
              <a:buAutoNum type="romanUcPeriod"/>
            </a:pPr>
            <a:r>
              <a:rPr lang="en-US" sz="2000" dirty="0" smtClean="0">
                <a:solidFill>
                  <a:prstClr val="white"/>
                </a:solidFill>
              </a:rPr>
              <a:t>Better communication for persons who are deaf or hard of hearing</a:t>
            </a:r>
            <a:endParaRPr lang="en-US" sz="2000" dirty="0">
              <a:solidFill>
                <a:prstClr val="white"/>
              </a:solidFill>
            </a:endParaRPr>
          </a:p>
          <a:p>
            <a:pPr marL="971550" lvl="1" indent="-571500">
              <a:lnSpc>
                <a:spcPct val="150000"/>
              </a:lnSpc>
              <a:spcBef>
                <a:spcPts val="0"/>
              </a:spcBef>
              <a:buFont typeface="Arial"/>
              <a:buAutoNum type="romanUcPeriod"/>
            </a:pPr>
            <a:r>
              <a:rPr lang="en-US" sz="2000" dirty="0" smtClean="0">
                <a:solidFill>
                  <a:prstClr val="white"/>
                </a:solidFill>
              </a:rPr>
              <a:t>Extra Amenities/supplies</a:t>
            </a:r>
          </a:p>
          <a:p>
            <a:pPr marL="1371600" lvl="2" indent="-571500">
              <a:lnSpc>
                <a:spcPct val="150000"/>
              </a:lnSpc>
              <a:spcBef>
                <a:spcPts val="0"/>
              </a:spcBef>
              <a:buFont typeface="Arial"/>
              <a:buAutoNum type="romanUcPeriod"/>
            </a:pPr>
            <a:r>
              <a:rPr lang="en-US" sz="1600" dirty="0" smtClean="0">
                <a:solidFill>
                  <a:prstClr val="white"/>
                </a:solidFill>
              </a:rPr>
              <a:t>Wheelchairs, scooter chargers, walkers, canes, power strips, higher cots, refrigerators for medication, adult diapers, magnifying glass, </a:t>
            </a:r>
            <a:r>
              <a:rPr lang="en-US" sz="1600" dirty="0" err="1" smtClean="0">
                <a:solidFill>
                  <a:prstClr val="white"/>
                </a:solidFill>
              </a:rPr>
              <a:t>etc</a:t>
            </a:r>
            <a:r>
              <a:rPr lang="en-US" sz="1600" dirty="0" smtClean="0">
                <a:solidFill>
                  <a:prstClr val="white"/>
                </a:solidFill>
              </a:rPr>
              <a:t>…</a:t>
            </a:r>
          </a:p>
          <a:p>
            <a:pPr marL="971550" lvl="1" indent="-571500">
              <a:lnSpc>
                <a:spcPct val="150000"/>
              </a:lnSpc>
              <a:spcBef>
                <a:spcPts val="0"/>
              </a:spcBef>
              <a:buFont typeface="Arial"/>
              <a:buAutoNum type="romanUcPeriod"/>
            </a:pPr>
            <a:endParaRPr lang="en-US" sz="2000" b="1" dirty="0">
              <a:solidFill>
                <a:prstClr val="white"/>
              </a:solidFill>
            </a:endParaRPr>
          </a:p>
          <a:p>
            <a:pPr marL="400050" lvl="1" indent="0">
              <a:lnSpc>
                <a:spcPct val="150000"/>
              </a:lnSpc>
              <a:buFont typeface="Arial"/>
              <a:buNone/>
            </a:pPr>
            <a:endParaRPr lang="en-US" sz="2000" b="1" dirty="0" smtClean="0">
              <a:solidFill>
                <a:prstClr val="white"/>
              </a:solidFill>
            </a:endParaRPr>
          </a:p>
          <a:p>
            <a:pPr marL="971550" lvl="1" indent="-571500">
              <a:lnSpc>
                <a:spcPct val="150000"/>
              </a:lnSpc>
              <a:buFont typeface="Arial"/>
              <a:buAutoNum type="romanUcPeriod"/>
            </a:pPr>
            <a:endParaRPr lang="en-US" sz="2000" b="1" dirty="0" smtClean="0">
              <a:solidFill>
                <a:prstClr val="white"/>
              </a:solidFill>
            </a:endParaRPr>
          </a:p>
          <a:p>
            <a:pPr marL="971550" lvl="1" indent="-571500">
              <a:lnSpc>
                <a:spcPct val="150000"/>
              </a:lnSpc>
              <a:buFont typeface="Arial"/>
              <a:buAutoNum type="romanUcPeriod"/>
            </a:pPr>
            <a:endParaRPr lang="en-US" sz="2000" b="1" dirty="0" smtClean="0">
              <a:solidFill>
                <a:prstClr val="white"/>
              </a:solidFill>
            </a:endParaRPr>
          </a:p>
          <a:p>
            <a:pPr marL="971550" lvl="1" indent="-571500">
              <a:lnSpc>
                <a:spcPct val="150000"/>
              </a:lnSpc>
              <a:buFont typeface="Arial"/>
              <a:buAutoNum type="romanUcPeriod"/>
            </a:pPr>
            <a:endParaRPr lang="en-US" sz="2000" b="1" dirty="0">
              <a:solidFill>
                <a:prstClr val="white"/>
              </a:solidFill>
            </a:endParaRPr>
          </a:p>
        </p:txBody>
      </p:sp>
      <p:sp>
        <p:nvSpPr>
          <p:cNvPr id="7" name="Text Placeholder 2"/>
          <p:cNvSpPr>
            <a:spLocks noGrp="1"/>
          </p:cNvSpPr>
          <p:nvPr>
            <p:ph type="body" idx="14"/>
          </p:nvPr>
        </p:nvSpPr>
        <p:spPr>
          <a:xfrm>
            <a:off x="138222" y="202019"/>
            <a:ext cx="8867555" cy="1156881"/>
          </a:xfrm>
        </p:spPr>
        <p:txBody>
          <a:bodyPr/>
          <a:lstStyle/>
          <a:p>
            <a:pPr algn="ctr">
              <a:lnSpc>
                <a:spcPct val="100000"/>
              </a:lnSpc>
            </a:pPr>
            <a:r>
              <a:rPr lang="en-US" sz="2800" b="1" dirty="0" smtClean="0">
                <a:latin typeface="Arial"/>
                <a:ea typeface="Calibri"/>
                <a:cs typeface="Times New Roman"/>
              </a:rPr>
              <a:t>ADA Shelters</a:t>
            </a:r>
            <a:endParaRPr lang="en-US" sz="2800" b="1" dirty="0">
              <a:latin typeface="+mj-lt"/>
            </a:endParaRPr>
          </a:p>
        </p:txBody>
      </p:sp>
    </p:spTree>
    <p:extLst>
      <p:ext uri="{BB962C8B-B14F-4D97-AF65-F5344CB8AC3E}">
        <p14:creationId xmlns:p14="http://schemas.microsoft.com/office/powerpoint/2010/main" val="2140524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8834" y="685800"/>
            <a:ext cx="8382000" cy="494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0600" y="216858"/>
            <a:ext cx="7410170" cy="495520"/>
          </a:xfrm>
          <a:prstGeom prst="rect">
            <a:avLst/>
          </a:prstGeom>
          <a:noFill/>
        </p:spPr>
        <p:txBody>
          <a:bodyPr wrap="none" lIns="64008" tIns="32004" rIns="64008" bIns="32004" rtlCol="0">
            <a:spAutoFit/>
          </a:bodyPr>
          <a:lstStyle/>
          <a:p>
            <a:r>
              <a:rPr lang="en-US" sz="2800" b="1" dirty="0" smtClean="0">
                <a:solidFill>
                  <a:schemeClr val="bg1"/>
                </a:solidFill>
              </a:rPr>
              <a:t>EDUCATING AND ENGAGING </a:t>
            </a:r>
            <a:r>
              <a:rPr lang="en-US" sz="2800" b="1" dirty="0">
                <a:solidFill>
                  <a:schemeClr val="bg1"/>
                </a:solidFill>
              </a:rPr>
              <a:t>THE PUBLIC</a:t>
            </a:r>
          </a:p>
        </p:txBody>
      </p:sp>
    </p:spTree>
    <p:extLst>
      <p:ext uri="{BB962C8B-B14F-4D97-AF65-F5344CB8AC3E}">
        <p14:creationId xmlns:p14="http://schemas.microsoft.com/office/powerpoint/2010/main" val="2063051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4"/>
          </p:nvPr>
        </p:nvSpPr>
        <p:spPr>
          <a:xfrm>
            <a:off x="567757" y="2041452"/>
            <a:ext cx="8031167" cy="1944587"/>
          </a:xfrm>
        </p:spPr>
        <p:txBody>
          <a:bodyPr/>
          <a:lstStyle/>
          <a:p>
            <a:r>
              <a:rPr lang="en-US" dirty="0"/>
              <a:t>INDIVIDUAL PREPAREDNESS</a:t>
            </a:r>
          </a:p>
          <a:p>
            <a:pPr algn="ctr"/>
            <a:endParaRPr lang="en-US" sz="1400" b="1" dirty="0" smtClean="0">
              <a:latin typeface="Calibri" pitchFamily="34" charset="0"/>
            </a:endParaRPr>
          </a:p>
          <a:p>
            <a:pPr algn="ctr"/>
            <a:r>
              <a:rPr lang="en-US" sz="1400" b="1" dirty="0" smtClean="0"/>
              <a:t> </a:t>
            </a:r>
          </a:p>
          <a:p>
            <a:pPr algn="ctr"/>
            <a:endParaRPr lang="en-US" sz="1400" b="1" dirty="0"/>
          </a:p>
        </p:txBody>
      </p:sp>
    </p:spTree>
    <p:extLst>
      <p:ext uri="{BB962C8B-B14F-4D97-AF65-F5344CB8AC3E}">
        <p14:creationId xmlns:p14="http://schemas.microsoft.com/office/powerpoint/2010/main" val="660330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0" y="0"/>
            <a:ext cx="9144000" cy="749299"/>
          </a:xfrm>
        </p:spPr>
        <p:txBody>
          <a:bodyPr/>
          <a:lstStyle/>
          <a:p>
            <a:pPr algn="ctr"/>
            <a:r>
              <a:rPr lang="en-US" sz="2800" b="1" dirty="0" smtClean="0">
                <a:latin typeface="+mj-lt"/>
              </a:rPr>
              <a:t>READY NEW YORK</a:t>
            </a:r>
            <a:endParaRPr lang="en-US" sz="2800" b="1" dirty="0">
              <a:latin typeface="+mj-lt"/>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2370"/>
          <a:stretch>
            <a:fillRect/>
          </a:stretch>
        </p:blipFill>
        <p:spPr bwMode="auto">
          <a:xfrm>
            <a:off x="345823" y="721250"/>
            <a:ext cx="4116139" cy="549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09885" y="948034"/>
            <a:ext cx="4191000" cy="553997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chemeClr val="bg1"/>
                </a:solidFill>
              </a:rPr>
              <a:t>Encourages </a:t>
            </a:r>
            <a:r>
              <a:rPr lang="en-US" sz="1600" dirty="0">
                <a:solidFill>
                  <a:schemeClr val="bg1"/>
                </a:solidFill>
              </a:rPr>
              <a:t>New Yorkers to be ready for all types of </a:t>
            </a:r>
            <a:r>
              <a:rPr lang="en-US" sz="1600" dirty="0" smtClean="0">
                <a:solidFill>
                  <a:schemeClr val="bg1"/>
                </a:solidFill>
              </a:rPr>
              <a:t>emergencies.</a:t>
            </a:r>
          </a:p>
          <a:p>
            <a:pPr marL="285750" indent="-285750">
              <a:buFont typeface="Arial" panose="020B0604020202020204" pitchFamily="34" charset="0"/>
              <a:buChar char="•"/>
            </a:pPr>
            <a:r>
              <a:rPr lang="en-US" sz="1600" dirty="0" smtClean="0">
                <a:solidFill>
                  <a:schemeClr val="bg1"/>
                </a:solidFill>
              </a:rPr>
              <a:t>Guides available in up to 13 languages and audio format</a:t>
            </a:r>
          </a:p>
          <a:p>
            <a:pPr marL="285750" indent="-285750">
              <a:buFont typeface="Arial" panose="020B0604020202020204" pitchFamily="34" charset="0"/>
              <a:buChar char="•"/>
            </a:pPr>
            <a:r>
              <a:rPr lang="en-US" sz="1600" dirty="0" smtClean="0">
                <a:solidFill>
                  <a:schemeClr val="bg1"/>
                </a:solidFill>
              </a:rPr>
              <a:t>The </a:t>
            </a:r>
            <a:r>
              <a:rPr lang="en-US" sz="1600" dirty="0">
                <a:solidFill>
                  <a:schemeClr val="bg1"/>
                </a:solidFill>
              </a:rPr>
              <a:t>Ready NY video is available in the four most spoken languages in </a:t>
            </a:r>
            <a:r>
              <a:rPr lang="en-US" sz="1600" dirty="0" smtClean="0">
                <a:solidFill>
                  <a:schemeClr val="bg1"/>
                </a:solidFill>
              </a:rPr>
              <a:t>NYC</a:t>
            </a:r>
          </a:p>
          <a:p>
            <a:pPr marL="285750" indent="-285750">
              <a:buFont typeface="Arial" panose="020B0604020202020204" pitchFamily="34" charset="0"/>
              <a:buChar char="•"/>
            </a:pPr>
            <a:r>
              <a:rPr lang="en-US" sz="1600" dirty="0" smtClean="0">
                <a:solidFill>
                  <a:schemeClr val="bg1"/>
                </a:solidFill>
              </a:rPr>
              <a:t>Offer presentations, including workshops and fairs, for all ages and do specific outreach to senior centers and other vulnerable populations</a:t>
            </a:r>
          </a:p>
          <a:p>
            <a:pPr marL="285750" indent="-285750">
              <a:buFont typeface="Arial" panose="020B0604020202020204" pitchFamily="34" charset="0"/>
              <a:buChar char="•"/>
            </a:pPr>
            <a:endParaRPr lang="en-US" sz="1600" dirty="0" smtClean="0">
              <a:solidFill>
                <a:schemeClr val="bg1"/>
              </a:solidFill>
            </a:endParaRPr>
          </a:p>
          <a:p>
            <a:endParaRPr lang="en-US" sz="1600" dirty="0" smtClean="0">
              <a:solidFill>
                <a:schemeClr val="bg1"/>
              </a:solidFill>
            </a:endParaRPr>
          </a:p>
          <a:p>
            <a:r>
              <a:rPr lang="en-US" sz="1600" u="sng" dirty="0" smtClean="0">
                <a:solidFill>
                  <a:schemeClr val="bg1"/>
                </a:solidFill>
              </a:rPr>
              <a:t>Request </a:t>
            </a:r>
            <a:r>
              <a:rPr lang="en-US" sz="1600" u="sng" dirty="0">
                <a:solidFill>
                  <a:schemeClr val="bg1"/>
                </a:solidFill>
              </a:rPr>
              <a:t>an </a:t>
            </a:r>
            <a:r>
              <a:rPr lang="en-US" sz="1600" u="sng" dirty="0" smtClean="0">
                <a:solidFill>
                  <a:schemeClr val="bg1"/>
                </a:solidFill>
              </a:rPr>
              <a:t>Event:</a:t>
            </a:r>
            <a:r>
              <a:rPr lang="en-US" sz="1600" dirty="0" smtClean="0">
                <a:solidFill>
                  <a:schemeClr val="bg1"/>
                </a:solidFill>
              </a:rPr>
              <a:t> NYCEM </a:t>
            </a:r>
            <a:r>
              <a:rPr lang="en-US" sz="1600" dirty="0">
                <a:solidFill>
                  <a:schemeClr val="bg1"/>
                </a:solidFill>
              </a:rPr>
              <a:t>will send knowledgeable staff members and emergency response volunteers to educate your organization about preparing for emergencies. </a:t>
            </a:r>
            <a:endParaRPr lang="en-US" sz="1600" dirty="0" smtClean="0">
              <a:solidFill>
                <a:schemeClr val="bg1"/>
              </a:solidFill>
            </a:endParaRPr>
          </a:p>
          <a:p>
            <a:endParaRPr lang="en-US" sz="1600" dirty="0">
              <a:solidFill>
                <a:schemeClr val="bg1"/>
              </a:solidFill>
            </a:endParaRPr>
          </a:p>
          <a:p>
            <a:r>
              <a:rPr lang="en-US" sz="1600" dirty="0" smtClean="0">
                <a:solidFill>
                  <a:schemeClr val="bg1"/>
                </a:solidFill>
              </a:rPr>
              <a:t>* </a:t>
            </a:r>
            <a:r>
              <a:rPr lang="en-US" sz="1600" dirty="0">
                <a:solidFill>
                  <a:schemeClr val="bg1"/>
                </a:solidFill>
              </a:rPr>
              <a:t>ASL interpreter available when requested.</a:t>
            </a:r>
          </a:p>
          <a:p>
            <a:r>
              <a:rPr lang="en-US" sz="1600" dirty="0">
                <a:solidFill>
                  <a:schemeClr val="bg1"/>
                </a:solidFill>
              </a:rPr>
              <a:t> </a:t>
            </a:r>
          </a:p>
          <a:p>
            <a:r>
              <a:rPr lang="en-US" sz="1600" dirty="0">
                <a:solidFill>
                  <a:schemeClr val="bg1"/>
                </a:solidFill>
              </a:rPr>
              <a:t/>
            </a:r>
            <a:br>
              <a:rPr lang="en-US" sz="1600" dirty="0">
                <a:solidFill>
                  <a:schemeClr val="bg1"/>
                </a:solidFill>
              </a:rPr>
            </a:br>
            <a:endParaRPr lang="en-US" sz="16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629707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568420" y="2327758"/>
            <a:ext cx="8030503" cy="15817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chemeClr val="bg1"/>
                </a:solidFill>
              </a:rPr>
              <a:t>•</a:t>
            </a:r>
          </a:p>
        </p:txBody>
      </p:sp>
      <p:sp>
        <p:nvSpPr>
          <p:cNvPr id="7" name="Text Placeholder 2"/>
          <p:cNvSpPr>
            <a:spLocks noGrp="1"/>
          </p:cNvSpPr>
          <p:nvPr>
            <p:ph type="body" idx="14"/>
          </p:nvPr>
        </p:nvSpPr>
        <p:spPr>
          <a:xfrm>
            <a:off x="11671" y="136754"/>
            <a:ext cx="9144000" cy="749299"/>
          </a:xfrm>
        </p:spPr>
        <p:txBody>
          <a:bodyPr/>
          <a:lstStyle/>
          <a:p>
            <a:pPr algn="ctr"/>
            <a:r>
              <a:rPr lang="en-US" sz="2800" b="1" dirty="0" smtClean="0">
                <a:latin typeface="+mj-lt"/>
              </a:rPr>
              <a:t>Notifications &amp; networks</a:t>
            </a:r>
            <a:endParaRPr lang="en-US" sz="2800" b="1" dirty="0">
              <a:latin typeface="+mj-lt"/>
            </a:endParaRPr>
          </a:p>
        </p:txBody>
      </p:sp>
      <p:pic>
        <p:nvPicPr>
          <p:cNvPr id="2050" name="Group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37" y="1144192"/>
            <a:ext cx="3569970" cy="8878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7"/>
          <p:cNvSpPr txBox="1">
            <a:spLocks/>
          </p:cNvSpPr>
          <p:nvPr/>
        </p:nvSpPr>
        <p:spPr>
          <a:xfrm>
            <a:off x="4297628" y="839788"/>
            <a:ext cx="4556086" cy="60182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1"/>
              </a:buClr>
            </a:pPr>
            <a:endParaRPr lang="en-US" sz="1600" dirty="0" smtClean="0">
              <a:solidFill>
                <a:schemeClr val="bg1"/>
              </a:solidFill>
            </a:endParaRPr>
          </a:p>
          <a:p>
            <a:pPr>
              <a:buClr>
                <a:schemeClr val="accent1"/>
              </a:buClr>
            </a:pPr>
            <a:r>
              <a:rPr lang="en-US" sz="2000" dirty="0">
                <a:solidFill>
                  <a:schemeClr val="bg1"/>
                </a:solidFill>
              </a:rPr>
              <a:t>NYC Emergency Management social media:</a:t>
            </a:r>
          </a:p>
          <a:p>
            <a:pPr marL="628650" lvl="1" indent="-171450">
              <a:buFont typeface="Arial" panose="020B0604020202020204" pitchFamily="34" charset="0"/>
              <a:buChar char="•"/>
            </a:pPr>
            <a:r>
              <a:rPr lang="en-US" sz="2000" dirty="0">
                <a:solidFill>
                  <a:schemeClr val="bg1"/>
                </a:solidFill>
              </a:rPr>
              <a:t>Twitter</a:t>
            </a:r>
          </a:p>
          <a:p>
            <a:pPr marL="628650" lvl="1" indent="-171450">
              <a:buFont typeface="Arial" panose="020B0604020202020204" pitchFamily="34" charset="0"/>
              <a:buChar char="•"/>
            </a:pPr>
            <a:r>
              <a:rPr lang="en-US" sz="2000" dirty="0">
                <a:solidFill>
                  <a:schemeClr val="bg1"/>
                </a:solidFill>
              </a:rPr>
              <a:t>Facebook</a:t>
            </a:r>
          </a:p>
          <a:p>
            <a:pPr marL="628650" lvl="1" indent="-171450">
              <a:buFont typeface="Arial" panose="020B0604020202020204" pitchFamily="34" charset="0"/>
              <a:buChar char="•"/>
            </a:pPr>
            <a:r>
              <a:rPr lang="en-US" sz="2000" dirty="0">
                <a:solidFill>
                  <a:schemeClr val="bg1"/>
                </a:solidFill>
              </a:rPr>
              <a:t>YouTube</a:t>
            </a:r>
          </a:p>
          <a:p>
            <a:pPr marL="628650" lvl="1" indent="-171450">
              <a:buFont typeface="Arial" panose="020B0604020202020204" pitchFamily="34" charset="0"/>
              <a:buChar char="•"/>
            </a:pPr>
            <a:r>
              <a:rPr lang="en-US" sz="2000" dirty="0">
                <a:solidFill>
                  <a:schemeClr val="bg1"/>
                </a:solidFill>
              </a:rPr>
              <a:t>Instagram</a:t>
            </a:r>
          </a:p>
          <a:p>
            <a:pPr marL="628650" lvl="1" indent="-171450">
              <a:buFont typeface="Arial" panose="020B0604020202020204" pitchFamily="34" charset="0"/>
              <a:buChar char="•"/>
            </a:pPr>
            <a:r>
              <a:rPr lang="en-US" sz="2000" dirty="0">
                <a:solidFill>
                  <a:schemeClr val="bg1"/>
                </a:solidFill>
              </a:rPr>
              <a:t>LinkedIn</a:t>
            </a:r>
          </a:p>
          <a:p>
            <a:pPr marL="628650" lvl="1" indent="-171450">
              <a:buFont typeface="Arial" panose="020B0604020202020204" pitchFamily="34" charset="0"/>
              <a:buChar char="•"/>
            </a:pPr>
            <a:r>
              <a:rPr lang="en-US" sz="2000" dirty="0">
                <a:solidFill>
                  <a:schemeClr val="bg1"/>
                </a:solidFill>
              </a:rPr>
              <a:t>Tumblr</a:t>
            </a:r>
          </a:p>
          <a:p>
            <a:pPr>
              <a:buClr>
                <a:schemeClr val="accent1"/>
              </a:buClr>
            </a:pPr>
            <a:endParaRPr lang="en-US" sz="2000" b="1" dirty="0" smtClean="0">
              <a:solidFill>
                <a:schemeClr val="bg1"/>
              </a:solidFill>
            </a:endParaRPr>
          </a:p>
          <a:p>
            <a:pPr>
              <a:buClr>
                <a:schemeClr val="accent1"/>
              </a:buClr>
            </a:pPr>
            <a:r>
              <a:rPr lang="en-US" sz="2000" b="1" dirty="0" smtClean="0">
                <a:solidFill>
                  <a:schemeClr val="bg1"/>
                </a:solidFill>
              </a:rPr>
              <a:t>Notify NYC </a:t>
            </a:r>
            <a:r>
              <a:rPr lang="en-US" sz="2000" dirty="0" smtClean="0">
                <a:solidFill>
                  <a:schemeClr val="bg1"/>
                </a:solidFill>
              </a:rPr>
              <a:t>is the City of New York's official source for information about emergency events and important City services. Registration is free.</a:t>
            </a:r>
          </a:p>
          <a:p>
            <a:pPr>
              <a:buClr>
                <a:schemeClr val="accent1"/>
              </a:buClr>
            </a:pPr>
            <a:endParaRPr lang="en-US" sz="2000" dirty="0" smtClean="0">
              <a:solidFill>
                <a:schemeClr val="bg1"/>
              </a:solidFill>
            </a:endParaRPr>
          </a:p>
          <a:p>
            <a:pPr>
              <a:buClr>
                <a:schemeClr val="accent1"/>
              </a:buClr>
            </a:pPr>
            <a:endParaRPr lang="en-US" sz="1600" dirty="0" smtClean="0">
              <a:solidFill>
                <a:schemeClr val="bg1"/>
              </a:solidFill>
            </a:endParaRPr>
          </a:p>
        </p:txBody>
      </p:sp>
      <p:pic>
        <p:nvPicPr>
          <p:cNvPr id="1026" name="Picture 2" descr="C:\Users\kdyjak\AppData\Local\Microsoft\Windows\Temporary Internet Files\Content.Outlook\1XC36YAJ\IMG-20151110-000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338" y="2032000"/>
            <a:ext cx="3569970"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475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353" y="197162"/>
            <a:ext cx="4267198" cy="229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0913" y="1371032"/>
            <a:ext cx="2851471" cy="4097670"/>
          </a:xfrm>
          <a:prstGeom prst="rect">
            <a:avLst/>
          </a:prstGeom>
        </p:spPr>
      </p:pic>
      <p:sp>
        <p:nvSpPr>
          <p:cNvPr id="11" name="Rectangle 10"/>
          <p:cNvSpPr/>
          <p:nvPr/>
        </p:nvSpPr>
        <p:spPr>
          <a:xfrm>
            <a:off x="3425371" y="2606380"/>
            <a:ext cx="5718629" cy="2862322"/>
          </a:xfrm>
          <a:prstGeom prst="rect">
            <a:avLst/>
          </a:prstGeom>
        </p:spPr>
        <p:txBody>
          <a:bodyPr wrap="square">
            <a:spAutoFit/>
          </a:bodyPr>
          <a:lstStyle/>
          <a:p>
            <a:pPr>
              <a:defRPr/>
            </a:pPr>
            <a:r>
              <a:rPr lang="en-US" dirty="0">
                <a:solidFill>
                  <a:schemeClr val="bg1"/>
                </a:solidFill>
              </a:rPr>
              <a:t>In 2014, NYC Emergency Management launched the </a:t>
            </a:r>
            <a:r>
              <a:rPr lang="en-US" b="1" dirty="0">
                <a:solidFill>
                  <a:schemeClr val="bg1"/>
                </a:solidFill>
              </a:rPr>
              <a:t>Know Your Zone</a:t>
            </a:r>
            <a:r>
              <a:rPr lang="en-US" dirty="0">
                <a:solidFill>
                  <a:schemeClr val="bg1"/>
                </a:solidFill>
              </a:rPr>
              <a:t> campaign.</a:t>
            </a:r>
          </a:p>
          <a:p>
            <a:pPr>
              <a:defRPr/>
            </a:pPr>
            <a:endParaRPr lang="en-US" dirty="0">
              <a:solidFill>
                <a:schemeClr val="bg1"/>
              </a:solidFill>
            </a:endParaRPr>
          </a:p>
          <a:p>
            <a:pPr marL="285750" indent="-285750">
              <a:buFont typeface="Arial" panose="020B0604020202020204" pitchFamily="34" charset="0"/>
              <a:buChar char="•"/>
              <a:defRPr/>
            </a:pPr>
            <a:r>
              <a:rPr lang="en-US" dirty="0">
                <a:solidFill>
                  <a:schemeClr val="bg1"/>
                </a:solidFill>
              </a:rPr>
              <a:t>Transportation advertising, including subways</a:t>
            </a:r>
          </a:p>
          <a:p>
            <a:pPr marL="285750" indent="-285750">
              <a:buFont typeface="Arial" panose="020B0604020202020204" pitchFamily="34" charset="0"/>
              <a:buChar char="•"/>
              <a:defRPr/>
            </a:pPr>
            <a:r>
              <a:rPr lang="en-US" dirty="0">
                <a:solidFill>
                  <a:schemeClr val="bg1"/>
                </a:solidFill>
              </a:rPr>
              <a:t>Social media campaign</a:t>
            </a:r>
          </a:p>
          <a:p>
            <a:pPr marL="285750" indent="-285750">
              <a:buFont typeface="Arial" panose="020B0604020202020204" pitchFamily="34" charset="0"/>
              <a:buChar char="•"/>
              <a:defRPr/>
            </a:pPr>
            <a:r>
              <a:rPr lang="en-US" dirty="0" err="1">
                <a:solidFill>
                  <a:schemeClr val="bg1"/>
                </a:solidFill>
              </a:rPr>
              <a:t>Motiongraphic</a:t>
            </a:r>
            <a:endParaRPr lang="en-US" dirty="0">
              <a:solidFill>
                <a:schemeClr val="bg1"/>
              </a:solidFill>
            </a:endParaRPr>
          </a:p>
          <a:p>
            <a:pPr>
              <a:buClr>
                <a:schemeClr val="accent1"/>
              </a:buClr>
            </a:pPr>
            <a:endParaRPr lang="en-US" dirty="0">
              <a:solidFill>
                <a:schemeClr val="bg1"/>
              </a:solidFill>
            </a:endParaRPr>
          </a:p>
          <a:p>
            <a:pPr>
              <a:defRPr/>
            </a:pPr>
            <a:r>
              <a:rPr lang="en-US" dirty="0">
                <a:solidFill>
                  <a:schemeClr val="bg1"/>
                </a:solidFill>
              </a:rPr>
              <a:t>Work with Ad Council to develop campaigns that encourage New Yorkers to be prepared ahead of disaster</a:t>
            </a:r>
          </a:p>
        </p:txBody>
      </p:sp>
      <p:sp>
        <p:nvSpPr>
          <p:cNvPr id="12" name="TextBox 11"/>
          <p:cNvSpPr txBox="1"/>
          <p:nvPr/>
        </p:nvSpPr>
        <p:spPr>
          <a:xfrm>
            <a:off x="346431" y="485373"/>
            <a:ext cx="4252684" cy="362369"/>
          </a:xfrm>
          <a:prstGeom prst="rect">
            <a:avLst/>
          </a:prstGeom>
        </p:spPr>
        <p:txBody>
          <a:bodyPr wrap="none" lIns="0" tIns="0" rtlCol="0">
            <a:noAutofit/>
          </a:bodyPr>
          <a:lstStyle/>
          <a:p>
            <a:r>
              <a:rPr lang="en-US" sz="2800" b="1" kern="6000" cap="all" dirty="0">
                <a:solidFill>
                  <a:schemeClr val="bg1"/>
                </a:solidFill>
                <a:latin typeface="Interstate-Black"/>
                <a:cs typeface="Interstate-Black"/>
              </a:rPr>
              <a:t>Campaigns and </a:t>
            </a:r>
            <a:r>
              <a:rPr lang="en-US" sz="2800" b="1" kern="6000" cap="all" dirty="0" smtClean="0">
                <a:solidFill>
                  <a:schemeClr val="bg1"/>
                </a:solidFill>
                <a:latin typeface="Interstate-Black"/>
                <a:cs typeface="Interstate-Black"/>
              </a:rPr>
              <a:t>PSA</a:t>
            </a:r>
            <a:endParaRPr lang="en-US" sz="2800" b="1" kern="6000" cap="all" dirty="0">
              <a:solidFill>
                <a:schemeClr val="bg1"/>
              </a:solidFill>
              <a:latin typeface="Interstate-Black"/>
              <a:cs typeface="Interstate-Black"/>
            </a:endParaRPr>
          </a:p>
        </p:txBody>
      </p:sp>
    </p:spTree>
    <p:extLst>
      <p:ext uri="{BB962C8B-B14F-4D97-AF65-F5344CB8AC3E}">
        <p14:creationId xmlns:p14="http://schemas.microsoft.com/office/powerpoint/2010/main" val="3073508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lIns="0" tIns="0">
        <a:no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2440</TotalTime>
  <Words>1075</Words>
  <Application>Microsoft Office PowerPoint</Application>
  <PresentationFormat>On-screen Show (4:3)</PresentationFormat>
  <Paragraphs>184</Paragraphs>
  <Slides>18</Slides>
  <Notes>12</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Based Care Alliance of New York</dc:title>
  <dc:creator>Pat B Tarantino</dc:creator>
  <cp:lastModifiedBy>administrator</cp:lastModifiedBy>
  <cp:revision>72</cp:revision>
  <cp:lastPrinted>2015-11-12T13:03:38Z</cp:lastPrinted>
  <dcterms:created xsi:type="dcterms:W3CDTF">2015-07-01T20:11:11Z</dcterms:created>
  <dcterms:modified xsi:type="dcterms:W3CDTF">2015-11-12T19:28:03Z</dcterms:modified>
</cp:coreProperties>
</file>