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2" r:id="rId2"/>
    <p:sldId id="361" r:id="rId3"/>
    <p:sldId id="379" r:id="rId4"/>
    <p:sldId id="418" r:id="rId5"/>
    <p:sldId id="419" r:id="rId6"/>
    <p:sldId id="399" r:id="rId7"/>
    <p:sldId id="402" r:id="rId8"/>
    <p:sldId id="426" r:id="rId9"/>
    <p:sldId id="425" r:id="rId10"/>
    <p:sldId id="405" r:id="rId11"/>
    <p:sldId id="414" r:id="rId12"/>
    <p:sldId id="428" r:id="rId13"/>
    <p:sldId id="429" r:id="rId14"/>
    <p:sldId id="431" r:id="rId15"/>
    <p:sldId id="427" r:id="rId16"/>
    <p:sldId id="422" r:id="rId17"/>
    <p:sldId id="432" r:id="rId18"/>
    <p:sldId id="424" r:id="rId19"/>
    <p:sldId id="367" r:id="rId20"/>
    <p:sldId id="368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331"/>
    <a:srgbClr val="5A2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65280" autoAdjust="0"/>
  </p:normalViewPr>
  <p:slideViewPr>
    <p:cSldViewPr snapToGrid="0" snapToObjects="1" showGuides="1">
      <p:cViewPr varScale="1">
        <p:scale>
          <a:sx n="56" d="100"/>
          <a:sy n="56" d="100"/>
        </p:scale>
        <p:origin x="-2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918A2-B853-4A10-9242-704EDAEC02C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5308FE-EFCC-4DA5-9565-50C0EF2E3821}">
      <dgm:prSet phldrT="[Text]"/>
      <dgm:spPr/>
      <dgm:t>
        <a:bodyPr/>
        <a:lstStyle/>
        <a:p>
          <a:r>
            <a:rPr lang="en-US" dirty="0" smtClean="0"/>
            <a:t>Outpatient</a:t>
          </a:r>
          <a:endParaRPr lang="en-US" dirty="0"/>
        </a:p>
      </dgm:t>
    </dgm:pt>
    <dgm:pt modelId="{F9630464-5DD3-41EC-A09B-C00AFA0C9655}" type="parTrans" cxnId="{EE0A86A0-DEAC-41B9-8341-A04F8CD86A89}">
      <dgm:prSet/>
      <dgm:spPr/>
      <dgm:t>
        <a:bodyPr/>
        <a:lstStyle/>
        <a:p>
          <a:endParaRPr lang="en-US"/>
        </a:p>
      </dgm:t>
    </dgm:pt>
    <dgm:pt modelId="{B5FEEBD5-EFAF-4F55-A034-953839A82006}" type="sibTrans" cxnId="{EE0A86A0-DEAC-41B9-8341-A04F8CD86A89}">
      <dgm:prSet/>
      <dgm:spPr/>
      <dgm:t>
        <a:bodyPr/>
        <a:lstStyle/>
        <a:p>
          <a:endParaRPr lang="en-US"/>
        </a:p>
      </dgm:t>
    </dgm:pt>
    <dgm:pt modelId="{112162DD-30FB-4AC4-AA93-954ADCB3C3E8}">
      <dgm:prSet phldrT="[Text]"/>
      <dgm:spPr/>
      <dgm:t>
        <a:bodyPr/>
        <a:lstStyle/>
        <a:p>
          <a:r>
            <a:rPr lang="en-US" dirty="0" smtClean="0"/>
            <a:t>Doctors</a:t>
          </a:r>
          <a:endParaRPr lang="en-US" dirty="0"/>
        </a:p>
      </dgm:t>
    </dgm:pt>
    <dgm:pt modelId="{0AC05F60-B44B-41FF-BD76-7DB586730875}" type="parTrans" cxnId="{FAE0343F-66F0-4931-A0EC-B6AB951D46EF}">
      <dgm:prSet/>
      <dgm:spPr/>
      <dgm:t>
        <a:bodyPr/>
        <a:lstStyle/>
        <a:p>
          <a:endParaRPr lang="en-US"/>
        </a:p>
      </dgm:t>
    </dgm:pt>
    <dgm:pt modelId="{0C807A14-740A-4A27-A059-567D991A2272}" type="sibTrans" cxnId="{FAE0343F-66F0-4931-A0EC-B6AB951D46EF}">
      <dgm:prSet/>
      <dgm:spPr/>
      <dgm:t>
        <a:bodyPr/>
        <a:lstStyle/>
        <a:p>
          <a:endParaRPr lang="en-US"/>
        </a:p>
      </dgm:t>
    </dgm:pt>
    <dgm:pt modelId="{0B7E3D96-8BF8-430C-9975-CEB9F7976980}">
      <dgm:prSet phldrT="[Text]"/>
      <dgm:spPr/>
      <dgm:t>
        <a:bodyPr/>
        <a:lstStyle/>
        <a:p>
          <a:r>
            <a:rPr lang="en-US" dirty="0" smtClean="0"/>
            <a:t>Outpatient surgery</a:t>
          </a:r>
          <a:endParaRPr lang="en-US" dirty="0"/>
        </a:p>
      </dgm:t>
    </dgm:pt>
    <dgm:pt modelId="{7CA07A58-43E3-4933-8140-C7B3F0E07946}" type="parTrans" cxnId="{F19594DE-1C5A-4DB3-BF93-41AEAB70C447}">
      <dgm:prSet/>
      <dgm:spPr/>
      <dgm:t>
        <a:bodyPr/>
        <a:lstStyle/>
        <a:p>
          <a:endParaRPr lang="en-US"/>
        </a:p>
      </dgm:t>
    </dgm:pt>
    <dgm:pt modelId="{813A2C3A-A428-4030-B240-726E9279ACC3}" type="sibTrans" cxnId="{F19594DE-1C5A-4DB3-BF93-41AEAB70C447}">
      <dgm:prSet/>
      <dgm:spPr/>
      <dgm:t>
        <a:bodyPr/>
        <a:lstStyle/>
        <a:p>
          <a:endParaRPr lang="en-US"/>
        </a:p>
      </dgm:t>
    </dgm:pt>
    <dgm:pt modelId="{CFA9025E-EC4B-4ECF-B1E7-1EDCA5CBBD89}">
      <dgm:prSet phldrT="[Text]"/>
      <dgm:spPr/>
      <dgm:t>
        <a:bodyPr/>
        <a:lstStyle/>
        <a:p>
          <a:r>
            <a:rPr lang="en-US" dirty="0" smtClean="0"/>
            <a:t>Inpatient</a:t>
          </a:r>
          <a:endParaRPr lang="en-US" dirty="0"/>
        </a:p>
      </dgm:t>
    </dgm:pt>
    <dgm:pt modelId="{FB31CABC-EB1C-4212-A6D9-01B5AC186912}" type="parTrans" cxnId="{E0681C28-0AD5-4BC4-B609-E38A49867DBA}">
      <dgm:prSet/>
      <dgm:spPr/>
      <dgm:t>
        <a:bodyPr/>
        <a:lstStyle/>
        <a:p>
          <a:endParaRPr lang="en-US"/>
        </a:p>
      </dgm:t>
    </dgm:pt>
    <dgm:pt modelId="{506AA7F8-2D5B-455A-9BEA-6C1D60951D7B}" type="sibTrans" cxnId="{E0681C28-0AD5-4BC4-B609-E38A49867DBA}">
      <dgm:prSet/>
      <dgm:spPr/>
      <dgm:t>
        <a:bodyPr/>
        <a:lstStyle/>
        <a:p>
          <a:endParaRPr lang="en-US"/>
        </a:p>
      </dgm:t>
    </dgm:pt>
    <dgm:pt modelId="{A6BD0DA5-136F-4494-8899-5542EE1BA416}">
      <dgm:prSet phldrT="[Text]"/>
      <dgm:spPr/>
      <dgm:t>
        <a:bodyPr/>
        <a:lstStyle/>
        <a:p>
          <a:r>
            <a:rPr lang="en-US" dirty="0" smtClean="0"/>
            <a:t>Hospital</a:t>
          </a:r>
          <a:endParaRPr lang="en-US" dirty="0"/>
        </a:p>
      </dgm:t>
    </dgm:pt>
    <dgm:pt modelId="{14DEFF52-2F54-4367-92C6-03F061AF6E49}" type="parTrans" cxnId="{2850ED2B-39E5-4987-BE12-BEAC69C65F08}">
      <dgm:prSet/>
      <dgm:spPr/>
      <dgm:t>
        <a:bodyPr/>
        <a:lstStyle/>
        <a:p>
          <a:endParaRPr lang="en-US"/>
        </a:p>
      </dgm:t>
    </dgm:pt>
    <dgm:pt modelId="{1176F49A-B0B8-41C7-9B0D-46C2B6007A5F}" type="sibTrans" cxnId="{2850ED2B-39E5-4987-BE12-BEAC69C65F08}">
      <dgm:prSet/>
      <dgm:spPr/>
      <dgm:t>
        <a:bodyPr/>
        <a:lstStyle/>
        <a:p>
          <a:endParaRPr lang="en-US"/>
        </a:p>
      </dgm:t>
    </dgm:pt>
    <dgm:pt modelId="{BE485A80-A009-42A6-90B3-665442570C70}">
      <dgm:prSet phldrT="[Text]"/>
      <dgm:spPr/>
      <dgm:t>
        <a:bodyPr/>
        <a:lstStyle/>
        <a:p>
          <a:r>
            <a:rPr lang="en-US" dirty="0" smtClean="0"/>
            <a:t>Limited </a:t>
          </a:r>
          <a:endParaRPr lang="en-US" dirty="0"/>
        </a:p>
      </dgm:t>
    </dgm:pt>
    <dgm:pt modelId="{CE0626A8-931C-405C-8183-A838F12310E5}" type="parTrans" cxnId="{CDEEBF91-B119-4C50-8C16-F2CBC9365FE6}">
      <dgm:prSet/>
      <dgm:spPr/>
      <dgm:t>
        <a:bodyPr/>
        <a:lstStyle/>
        <a:p>
          <a:endParaRPr lang="en-US"/>
        </a:p>
      </dgm:t>
    </dgm:pt>
    <dgm:pt modelId="{77FFAE78-F55D-43B3-A8D1-8E22F1EFA9ED}" type="sibTrans" cxnId="{CDEEBF91-B119-4C50-8C16-F2CBC9365FE6}">
      <dgm:prSet/>
      <dgm:spPr/>
      <dgm:t>
        <a:bodyPr/>
        <a:lstStyle/>
        <a:p>
          <a:endParaRPr lang="en-US"/>
        </a:p>
      </dgm:t>
    </dgm:pt>
    <dgm:pt modelId="{CC3D514D-457A-4578-BADA-C2BD5F093A12}">
      <dgm:prSet phldrT="[Text]"/>
      <dgm:spPr/>
      <dgm:t>
        <a:bodyPr/>
        <a:lstStyle/>
        <a:p>
          <a:r>
            <a:rPr lang="en-US" sz="2400" dirty="0" smtClean="0"/>
            <a:t>Nursing home</a:t>
          </a:r>
          <a:endParaRPr lang="en-US" sz="2400" dirty="0"/>
        </a:p>
      </dgm:t>
    </dgm:pt>
    <dgm:pt modelId="{954C1D92-51C2-4E28-BDAD-67CCE258C326}" type="parTrans" cxnId="{BD15865D-40DA-4A23-86B9-83111E334128}">
      <dgm:prSet/>
      <dgm:spPr/>
      <dgm:t>
        <a:bodyPr/>
        <a:lstStyle/>
        <a:p>
          <a:endParaRPr lang="en-US"/>
        </a:p>
      </dgm:t>
    </dgm:pt>
    <dgm:pt modelId="{71508D78-3A8E-444C-95F0-D64701C79DCA}" type="sibTrans" cxnId="{BD15865D-40DA-4A23-86B9-83111E334128}">
      <dgm:prSet/>
      <dgm:spPr/>
      <dgm:t>
        <a:bodyPr/>
        <a:lstStyle/>
        <a:p>
          <a:endParaRPr lang="en-US"/>
        </a:p>
      </dgm:t>
    </dgm:pt>
    <dgm:pt modelId="{501C2768-7200-4D3C-B7BF-D2A73C8F2C56}">
      <dgm:prSet phldrT="[Text]"/>
      <dgm:spPr/>
      <dgm:t>
        <a:bodyPr/>
        <a:lstStyle/>
        <a:p>
          <a:r>
            <a:rPr lang="en-US" sz="2400" dirty="0" smtClean="0"/>
            <a:t>Home care</a:t>
          </a:r>
          <a:endParaRPr lang="en-US" sz="2400" dirty="0"/>
        </a:p>
      </dgm:t>
    </dgm:pt>
    <dgm:pt modelId="{530681BE-B76D-44CE-AAAE-B181EAD8D312}" type="parTrans" cxnId="{6C567BFC-DA25-4730-A451-C76A30F37785}">
      <dgm:prSet/>
      <dgm:spPr/>
      <dgm:t>
        <a:bodyPr/>
        <a:lstStyle/>
        <a:p>
          <a:endParaRPr lang="en-US"/>
        </a:p>
      </dgm:t>
    </dgm:pt>
    <dgm:pt modelId="{1B5AD98B-C873-49A5-843E-4AFA476AF625}" type="sibTrans" cxnId="{6C567BFC-DA25-4730-A451-C76A30F37785}">
      <dgm:prSet/>
      <dgm:spPr/>
      <dgm:t>
        <a:bodyPr/>
        <a:lstStyle/>
        <a:p>
          <a:endParaRPr lang="en-US"/>
        </a:p>
      </dgm:t>
    </dgm:pt>
    <dgm:pt modelId="{D990E3DE-C31A-46B9-BA0D-2477B11A0F4C}">
      <dgm:prSet/>
      <dgm:spPr/>
      <dgm:t>
        <a:bodyPr/>
        <a:lstStyle/>
        <a:p>
          <a:r>
            <a:rPr lang="en-US" dirty="0" smtClean="0"/>
            <a:t>Part D Drugs</a:t>
          </a:r>
          <a:endParaRPr lang="en-US" dirty="0"/>
        </a:p>
      </dgm:t>
    </dgm:pt>
    <dgm:pt modelId="{F9E59DDA-45B5-46F5-87AC-BA6F027B49A9}" type="parTrans" cxnId="{902D379E-098B-4E61-8F68-AAB296AA6606}">
      <dgm:prSet/>
      <dgm:spPr/>
      <dgm:t>
        <a:bodyPr/>
        <a:lstStyle/>
        <a:p>
          <a:endParaRPr lang="en-US"/>
        </a:p>
      </dgm:t>
    </dgm:pt>
    <dgm:pt modelId="{D31817D6-6BBE-4945-82FF-C9EEDE1EA338}" type="sibTrans" cxnId="{902D379E-098B-4E61-8F68-AAB296AA6606}">
      <dgm:prSet/>
      <dgm:spPr/>
      <dgm:t>
        <a:bodyPr/>
        <a:lstStyle/>
        <a:p>
          <a:endParaRPr lang="en-US"/>
        </a:p>
      </dgm:t>
    </dgm:pt>
    <dgm:pt modelId="{35589A0E-CFC4-4214-A42B-92D1D2224E7E}">
      <dgm:prSet phldrT="[Text]"/>
      <dgm:spPr/>
      <dgm:t>
        <a:bodyPr/>
        <a:lstStyle/>
        <a:p>
          <a:r>
            <a:rPr lang="en-US" dirty="0" smtClean="0"/>
            <a:t>Specialists</a:t>
          </a:r>
          <a:endParaRPr lang="en-US" dirty="0"/>
        </a:p>
      </dgm:t>
    </dgm:pt>
    <dgm:pt modelId="{8AB80D44-1D8E-4AA5-B0BC-9EA13EADC100}" type="parTrans" cxnId="{E0100EE6-4B72-4377-B32D-7860A47063D0}">
      <dgm:prSet/>
      <dgm:spPr/>
      <dgm:t>
        <a:bodyPr/>
        <a:lstStyle/>
        <a:p>
          <a:endParaRPr lang="en-US"/>
        </a:p>
      </dgm:t>
    </dgm:pt>
    <dgm:pt modelId="{3042F1EF-D594-4D05-89EB-E46FC4F29EF2}" type="sibTrans" cxnId="{E0100EE6-4B72-4377-B32D-7860A47063D0}">
      <dgm:prSet/>
      <dgm:spPr/>
      <dgm:t>
        <a:bodyPr/>
        <a:lstStyle/>
        <a:p>
          <a:endParaRPr lang="en-US"/>
        </a:p>
      </dgm:t>
    </dgm:pt>
    <dgm:pt modelId="{59FC19FB-D1C7-4ECC-B53C-19C8320CF931}">
      <dgm:prSet phldrT="[Text]"/>
      <dgm:spPr/>
      <dgm:t>
        <a:bodyPr/>
        <a:lstStyle/>
        <a:p>
          <a:r>
            <a:rPr lang="en-US" dirty="0" smtClean="0"/>
            <a:t>Clinic services</a:t>
          </a:r>
          <a:endParaRPr lang="en-US" dirty="0"/>
        </a:p>
      </dgm:t>
    </dgm:pt>
    <dgm:pt modelId="{4DEF2F39-A8E5-4AEE-9CF4-BA5272B664B8}" type="parTrans" cxnId="{69753835-4C52-4FFE-9E1A-7969E4C3BA57}">
      <dgm:prSet/>
      <dgm:spPr/>
      <dgm:t>
        <a:bodyPr/>
        <a:lstStyle/>
        <a:p>
          <a:endParaRPr lang="en-US"/>
        </a:p>
      </dgm:t>
    </dgm:pt>
    <dgm:pt modelId="{B812C3FB-640A-43E3-8E7F-B6F24055167A}" type="sibTrans" cxnId="{69753835-4C52-4FFE-9E1A-7969E4C3BA57}">
      <dgm:prSet/>
      <dgm:spPr/>
      <dgm:t>
        <a:bodyPr/>
        <a:lstStyle/>
        <a:p>
          <a:endParaRPr lang="en-US"/>
        </a:p>
      </dgm:t>
    </dgm:pt>
    <dgm:pt modelId="{FAB7F7E9-F027-4C28-AF49-9A9A2B48CC3E}">
      <dgm:prSet phldrT="[Text]"/>
      <dgm:spPr/>
      <dgm:t>
        <a:bodyPr/>
        <a:lstStyle/>
        <a:p>
          <a:endParaRPr lang="en-US" dirty="0"/>
        </a:p>
      </dgm:t>
    </dgm:pt>
    <dgm:pt modelId="{F6F237EC-0132-4CB9-939F-7D691A026AE5}" type="parTrans" cxnId="{7E3CC5D7-62C5-46EF-9B64-D404D4F9AEBB}">
      <dgm:prSet/>
      <dgm:spPr/>
      <dgm:t>
        <a:bodyPr/>
        <a:lstStyle/>
        <a:p>
          <a:endParaRPr lang="en-US"/>
        </a:p>
      </dgm:t>
    </dgm:pt>
    <dgm:pt modelId="{33349C20-CDF8-4DB1-A6F8-018C2A01C214}" type="sibTrans" cxnId="{7E3CC5D7-62C5-46EF-9B64-D404D4F9AEBB}">
      <dgm:prSet/>
      <dgm:spPr/>
      <dgm:t>
        <a:bodyPr/>
        <a:lstStyle/>
        <a:p>
          <a:endParaRPr lang="en-US"/>
        </a:p>
      </dgm:t>
    </dgm:pt>
    <dgm:pt modelId="{87F71FAD-E865-48FE-8197-E54524486D1A}">
      <dgm:prSet/>
      <dgm:spPr/>
      <dgm:t>
        <a:bodyPr/>
        <a:lstStyle/>
        <a:p>
          <a:r>
            <a:rPr lang="en-US" dirty="0" smtClean="0"/>
            <a:t>Using approved Part D formulary</a:t>
          </a:r>
          <a:endParaRPr lang="en-US" dirty="0"/>
        </a:p>
      </dgm:t>
    </dgm:pt>
    <dgm:pt modelId="{8CE7ACDF-127B-452A-B3A2-98524CC0FAA4}" type="parTrans" cxnId="{A216F071-2FCC-4B1D-B56E-CD2B4FB3CC36}">
      <dgm:prSet/>
      <dgm:spPr/>
      <dgm:t>
        <a:bodyPr/>
        <a:lstStyle/>
        <a:p>
          <a:endParaRPr lang="en-US"/>
        </a:p>
      </dgm:t>
    </dgm:pt>
    <dgm:pt modelId="{9496214C-970C-4D03-AFA1-BC3B3CF92B87}" type="sibTrans" cxnId="{A216F071-2FCC-4B1D-B56E-CD2B4FB3CC36}">
      <dgm:prSet/>
      <dgm:spPr/>
      <dgm:t>
        <a:bodyPr/>
        <a:lstStyle/>
        <a:p>
          <a:endParaRPr lang="en-US"/>
        </a:p>
      </dgm:t>
    </dgm:pt>
    <dgm:pt modelId="{C05C08ED-3992-4EDA-A2DE-7BF7E60F684D}">
      <dgm:prSet phldrT="[Text]" custT="1"/>
      <dgm:spPr/>
      <dgm:t>
        <a:bodyPr/>
        <a:lstStyle/>
        <a:p>
          <a:r>
            <a:rPr lang="en-US" sz="2400" dirty="0" smtClean="0"/>
            <a:t>BH</a:t>
          </a:r>
          <a:endParaRPr lang="en-US" sz="2400" dirty="0"/>
        </a:p>
      </dgm:t>
    </dgm:pt>
    <dgm:pt modelId="{1AD17C80-09D4-4856-98E4-7E17323997EE}" type="parTrans" cxnId="{1C664A7D-E510-4C17-B928-BEA73D41FAC2}">
      <dgm:prSet/>
      <dgm:spPr/>
      <dgm:t>
        <a:bodyPr/>
        <a:lstStyle/>
        <a:p>
          <a:endParaRPr lang="en-US"/>
        </a:p>
      </dgm:t>
    </dgm:pt>
    <dgm:pt modelId="{CF192F94-7445-467E-90B3-7F83CE8CEED9}" type="sibTrans" cxnId="{1C664A7D-E510-4C17-B928-BEA73D41FAC2}">
      <dgm:prSet/>
      <dgm:spPr/>
      <dgm:t>
        <a:bodyPr/>
        <a:lstStyle/>
        <a:p>
          <a:endParaRPr lang="en-US"/>
        </a:p>
      </dgm:t>
    </dgm:pt>
    <dgm:pt modelId="{132758F3-F07D-4693-A551-5D40C3170ABB}">
      <dgm:prSet phldrT="[Text]" custT="1"/>
      <dgm:spPr/>
      <dgm:t>
        <a:bodyPr/>
        <a:lstStyle/>
        <a:p>
          <a:r>
            <a:rPr lang="en-US" sz="1600" smtClean="0"/>
            <a:t>** Covered by Medicaid if over limits</a:t>
          </a:r>
          <a:endParaRPr lang="en-US" sz="2400" dirty="0"/>
        </a:p>
      </dgm:t>
    </dgm:pt>
    <dgm:pt modelId="{7A806849-7E3E-46EE-93E7-D68482E4B613}" type="parTrans" cxnId="{CB00E71B-FC24-4D44-AB14-7E61E005F2E1}">
      <dgm:prSet/>
      <dgm:spPr/>
      <dgm:t>
        <a:bodyPr/>
        <a:lstStyle/>
        <a:p>
          <a:endParaRPr lang="en-US"/>
        </a:p>
      </dgm:t>
    </dgm:pt>
    <dgm:pt modelId="{FDFB9B4B-F068-491A-B82E-208B6DC39F44}" type="sibTrans" cxnId="{CB00E71B-FC24-4D44-AB14-7E61E005F2E1}">
      <dgm:prSet/>
      <dgm:spPr/>
      <dgm:t>
        <a:bodyPr/>
        <a:lstStyle/>
        <a:p>
          <a:endParaRPr lang="en-US"/>
        </a:p>
      </dgm:t>
    </dgm:pt>
    <dgm:pt modelId="{EA5BE827-7AC2-438C-B414-F62099C3DDF9}" type="pres">
      <dgm:prSet presAssocID="{127918A2-B853-4A10-9242-704EDAEC02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A152BC-65D5-42F1-A784-032E5666C69C}" type="pres">
      <dgm:prSet presAssocID="{865308FE-EFCC-4DA5-9565-50C0EF2E38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DF33C-5D97-44DA-9832-752EF2657870}" type="pres">
      <dgm:prSet presAssocID="{B5FEEBD5-EFAF-4F55-A034-953839A82006}" presName="sibTrans" presStyleCnt="0"/>
      <dgm:spPr/>
    </dgm:pt>
    <dgm:pt modelId="{9F2EE7F5-368C-4433-A9F8-1229654DA17B}" type="pres">
      <dgm:prSet presAssocID="{CFA9025E-EC4B-4ECF-B1E7-1EDCA5CBBD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D6A05-D3DC-480F-89F5-2B6F1ACD0644}" type="pres">
      <dgm:prSet presAssocID="{506AA7F8-2D5B-455A-9BEA-6C1D60951D7B}" presName="sibTrans" presStyleCnt="0"/>
      <dgm:spPr/>
    </dgm:pt>
    <dgm:pt modelId="{89EA3741-7F02-4F72-A3C8-6C537DBB2DB0}" type="pres">
      <dgm:prSet presAssocID="{D990E3DE-C31A-46B9-BA0D-2477B11A0F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3F439-95B7-4A9F-9C02-C3CDECDF8EAC}" type="pres">
      <dgm:prSet presAssocID="{D31817D6-6BBE-4945-82FF-C9EEDE1EA338}" presName="sibTrans" presStyleCnt="0"/>
      <dgm:spPr/>
    </dgm:pt>
    <dgm:pt modelId="{53EC82DE-A5DD-42B8-8708-CA7238401DA8}" type="pres">
      <dgm:prSet presAssocID="{BE485A80-A009-42A6-90B3-665442570C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0343F-66F0-4931-A0EC-B6AB951D46EF}" srcId="{865308FE-EFCC-4DA5-9565-50C0EF2E3821}" destId="{112162DD-30FB-4AC4-AA93-954ADCB3C3E8}" srcOrd="0" destOrd="0" parTransId="{0AC05F60-B44B-41FF-BD76-7DB586730875}" sibTransId="{0C807A14-740A-4A27-A059-567D991A2272}"/>
    <dgm:cxn modelId="{69753835-4C52-4FFE-9E1A-7969E4C3BA57}" srcId="{865308FE-EFCC-4DA5-9565-50C0EF2E3821}" destId="{59FC19FB-D1C7-4ECC-B53C-19C8320CF931}" srcOrd="2" destOrd="0" parTransId="{4DEF2F39-A8E5-4AEE-9CF4-BA5272B664B8}" sibTransId="{B812C3FB-640A-43E3-8E7F-B6F24055167A}"/>
    <dgm:cxn modelId="{D6A08133-9587-4182-BD95-F730D7E89478}" type="presOf" srcId="{59FC19FB-D1C7-4ECC-B53C-19C8320CF931}" destId="{25A152BC-65D5-42F1-A784-032E5666C69C}" srcOrd="0" destOrd="3" presId="urn:microsoft.com/office/officeart/2005/8/layout/hList6"/>
    <dgm:cxn modelId="{CB00E71B-FC24-4D44-AB14-7E61E005F2E1}" srcId="{BE485A80-A009-42A6-90B3-665442570C70}" destId="{132758F3-F07D-4693-A551-5D40C3170ABB}" srcOrd="3" destOrd="0" parTransId="{7A806849-7E3E-46EE-93E7-D68482E4B613}" sibTransId="{FDFB9B4B-F068-491A-B82E-208B6DC39F44}"/>
    <dgm:cxn modelId="{AD2BDEC2-4F9C-4349-9E7C-D5484F2834B7}" type="presOf" srcId="{FAB7F7E9-F027-4C28-AF49-9A9A2B48CC3E}" destId="{25A152BC-65D5-42F1-A784-032E5666C69C}" srcOrd="0" destOrd="5" presId="urn:microsoft.com/office/officeart/2005/8/layout/hList6"/>
    <dgm:cxn modelId="{56725471-F7CF-4F06-AAF0-D7241EE08F5C}" type="presOf" srcId="{CC3D514D-457A-4578-BADA-C2BD5F093A12}" destId="{53EC82DE-A5DD-42B8-8708-CA7238401DA8}" srcOrd="0" destOrd="1" presId="urn:microsoft.com/office/officeart/2005/8/layout/hList6"/>
    <dgm:cxn modelId="{7E3CC5D7-62C5-46EF-9B64-D404D4F9AEBB}" srcId="{865308FE-EFCC-4DA5-9565-50C0EF2E3821}" destId="{FAB7F7E9-F027-4C28-AF49-9A9A2B48CC3E}" srcOrd="4" destOrd="0" parTransId="{F6F237EC-0132-4CB9-939F-7D691A026AE5}" sibTransId="{33349C20-CDF8-4DB1-A6F8-018C2A01C214}"/>
    <dgm:cxn modelId="{E66F1241-34CB-4893-8257-39CB3D2F472F}" type="presOf" srcId="{87F71FAD-E865-48FE-8197-E54524486D1A}" destId="{89EA3741-7F02-4F72-A3C8-6C537DBB2DB0}" srcOrd="0" destOrd="1" presId="urn:microsoft.com/office/officeart/2005/8/layout/hList6"/>
    <dgm:cxn modelId="{CDEEBF91-B119-4C50-8C16-F2CBC9365FE6}" srcId="{127918A2-B853-4A10-9242-704EDAEC02C7}" destId="{BE485A80-A009-42A6-90B3-665442570C70}" srcOrd="3" destOrd="0" parTransId="{CE0626A8-931C-405C-8183-A838F12310E5}" sibTransId="{77FFAE78-F55D-43B3-A8D1-8E22F1EFA9ED}"/>
    <dgm:cxn modelId="{73F04463-2CE6-4FA6-B046-C7F732C45F21}" type="presOf" srcId="{112162DD-30FB-4AC4-AA93-954ADCB3C3E8}" destId="{25A152BC-65D5-42F1-A784-032E5666C69C}" srcOrd="0" destOrd="1" presId="urn:microsoft.com/office/officeart/2005/8/layout/hList6"/>
    <dgm:cxn modelId="{ED628BD7-642C-4784-B794-5D9B0C45EE51}" type="presOf" srcId="{D990E3DE-C31A-46B9-BA0D-2477B11A0F4C}" destId="{89EA3741-7F02-4F72-A3C8-6C537DBB2DB0}" srcOrd="0" destOrd="0" presId="urn:microsoft.com/office/officeart/2005/8/layout/hList6"/>
    <dgm:cxn modelId="{E0100EE6-4B72-4377-B32D-7860A47063D0}" srcId="{865308FE-EFCC-4DA5-9565-50C0EF2E3821}" destId="{35589A0E-CFC4-4214-A42B-92D1D2224E7E}" srcOrd="1" destOrd="0" parTransId="{8AB80D44-1D8E-4AA5-B0BC-9EA13EADC100}" sibTransId="{3042F1EF-D594-4D05-89EB-E46FC4F29EF2}"/>
    <dgm:cxn modelId="{BD15865D-40DA-4A23-86B9-83111E334128}" srcId="{BE485A80-A009-42A6-90B3-665442570C70}" destId="{CC3D514D-457A-4578-BADA-C2BD5F093A12}" srcOrd="0" destOrd="0" parTransId="{954C1D92-51C2-4E28-BDAD-67CCE258C326}" sibTransId="{71508D78-3A8E-444C-95F0-D64701C79DCA}"/>
    <dgm:cxn modelId="{F277EB73-4269-474F-BA8A-628AAB4F5BF5}" type="presOf" srcId="{0B7E3D96-8BF8-430C-9975-CEB9F7976980}" destId="{25A152BC-65D5-42F1-A784-032E5666C69C}" srcOrd="0" destOrd="4" presId="urn:microsoft.com/office/officeart/2005/8/layout/hList6"/>
    <dgm:cxn modelId="{1C664A7D-E510-4C17-B928-BEA73D41FAC2}" srcId="{BE485A80-A009-42A6-90B3-665442570C70}" destId="{C05C08ED-3992-4EDA-A2DE-7BF7E60F684D}" srcOrd="2" destOrd="0" parTransId="{1AD17C80-09D4-4856-98E4-7E17323997EE}" sibTransId="{CF192F94-7445-467E-90B3-7F83CE8CEED9}"/>
    <dgm:cxn modelId="{09419A3E-6DE1-4ED6-8C66-96568FB34748}" type="presOf" srcId="{A6BD0DA5-136F-4494-8899-5542EE1BA416}" destId="{9F2EE7F5-368C-4433-A9F8-1229654DA17B}" srcOrd="0" destOrd="1" presId="urn:microsoft.com/office/officeart/2005/8/layout/hList6"/>
    <dgm:cxn modelId="{0F5E18E6-2879-4C86-B0FB-9CB7453F0969}" type="presOf" srcId="{BE485A80-A009-42A6-90B3-665442570C70}" destId="{53EC82DE-A5DD-42B8-8708-CA7238401DA8}" srcOrd="0" destOrd="0" presId="urn:microsoft.com/office/officeart/2005/8/layout/hList6"/>
    <dgm:cxn modelId="{EF944340-A5E2-409F-897F-CA4267AED1E7}" type="presOf" srcId="{865308FE-EFCC-4DA5-9565-50C0EF2E3821}" destId="{25A152BC-65D5-42F1-A784-032E5666C69C}" srcOrd="0" destOrd="0" presId="urn:microsoft.com/office/officeart/2005/8/layout/hList6"/>
    <dgm:cxn modelId="{2850ED2B-39E5-4987-BE12-BEAC69C65F08}" srcId="{CFA9025E-EC4B-4ECF-B1E7-1EDCA5CBBD89}" destId="{A6BD0DA5-136F-4494-8899-5542EE1BA416}" srcOrd="0" destOrd="0" parTransId="{14DEFF52-2F54-4367-92C6-03F061AF6E49}" sibTransId="{1176F49A-B0B8-41C7-9B0D-46C2B6007A5F}"/>
    <dgm:cxn modelId="{5AD71A18-E357-483F-8E1B-98B9195F4789}" type="presOf" srcId="{501C2768-7200-4D3C-B7BF-D2A73C8F2C56}" destId="{53EC82DE-A5DD-42B8-8708-CA7238401DA8}" srcOrd="0" destOrd="2" presId="urn:microsoft.com/office/officeart/2005/8/layout/hList6"/>
    <dgm:cxn modelId="{902D379E-098B-4E61-8F68-AAB296AA6606}" srcId="{127918A2-B853-4A10-9242-704EDAEC02C7}" destId="{D990E3DE-C31A-46B9-BA0D-2477B11A0F4C}" srcOrd="2" destOrd="0" parTransId="{F9E59DDA-45B5-46F5-87AC-BA6F027B49A9}" sibTransId="{D31817D6-6BBE-4945-82FF-C9EEDE1EA338}"/>
    <dgm:cxn modelId="{CCF54958-9158-4F2C-A623-7E23D0A60979}" type="presOf" srcId="{C05C08ED-3992-4EDA-A2DE-7BF7E60F684D}" destId="{53EC82DE-A5DD-42B8-8708-CA7238401DA8}" srcOrd="0" destOrd="3" presId="urn:microsoft.com/office/officeart/2005/8/layout/hList6"/>
    <dgm:cxn modelId="{A216F071-2FCC-4B1D-B56E-CD2B4FB3CC36}" srcId="{D990E3DE-C31A-46B9-BA0D-2477B11A0F4C}" destId="{87F71FAD-E865-48FE-8197-E54524486D1A}" srcOrd="0" destOrd="0" parTransId="{8CE7ACDF-127B-452A-B3A2-98524CC0FAA4}" sibTransId="{9496214C-970C-4D03-AFA1-BC3B3CF92B87}"/>
    <dgm:cxn modelId="{6C567BFC-DA25-4730-A451-C76A30F37785}" srcId="{BE485A80-A009-42A6-90B3-665442570C70}" destId="{501C2768-7200-4D3C-B7BF-D2A73C8F2C56}" srcOrd="1" destOrd="0" parTransId="{530681BE-B76D-44CE-AAAE-B181EAD8D312}" sibTransId="{1B5AD98B-C873-49A5-843E-4AFA476AF625}"/>
    <dgm:cxn modelId="{5D2B6CF5-3BD2-4B0F-8A70-958ECD74EB2A}" type="presOf" srcId="{127918A2-B853-4A10-9242-704EDAEC02C7}" destId="{EA5BE827-7AC2-438C-B414-F62099C3DDF9}" srcOrd="0" destOrd="0" presId="urn:microsoft.com/office/officeart/2005/8/layout/hList6"/>
    <dgm:cxn modelId="{3EF526C2-DFCD-404E-A5CF-610E23BE4588}" type="presOf" srcId="{132758F3-F07D-4693-A551-5D40C3170ABB}" destId="{53EC82DE-A5DD-42B8-8708-CA7238401DA8}" srcOrd="0" destOrd="4" presId="urn:microsoft.com/office/officeart/2005/8/layout/hList6"/>
    <dgm:cxn modelId="{E0681C28-0AD5-4BC4-B609-E38A49867DBA}" srcId="{127918A2-B853-4A10-9242-704EDAEC02C7}" destId="{CFA9025E-EC4B-4ECF-B1E7-1EDCA5CBBD89}" srcOrd="1" destOrd="0" parTransId="{FB31CABC-EB1C-4212-A6D9-01B5AC186912}" sibTransId="{506AA7F8-2D5B-455A-9BEA-6C1D60951D7B}"/>
    <dgm:cxn modelId="{8F84C5BB-F796-4393-8D54-9503BA10FE7B}" type="presOf" srcId="{35589A0E-CFC4-4214-A42B-92D1D2224E7E}" destId="{25A152BC-65D5-42F1-A784-032E5666C69C}" srcOrd="0" destOrd="2" presId="urn:microsoft.com/office/officeart/2005/8/layout/hList6"/>
    <dgm:cxn modelId="{F19594DE-1C5A-4DB3-BF93-41AEAB70C447}" srcId="{865308FE-EFCC-4DA5-9565-50C0EF2E3821}" destId="{0B7E3D96-8BF8-430C-9975-CEB9F7976980}" srcOrd="3" destOrd="0" parTransId="{7CA07A58-43E3-4933-8140-C7B3F0E07946}" sibTransId="{813A2C3A-A428-4030-B240-726E9279ACC3}"/>
    <dgm:cxn modelId="{EE0A86A0-DEAC-41B9-8341-A04F8CD86A89}" srcId="{127918A2-B853-4A10-9242-704EDAEC02C7}" destId="{865308FE-EFCC-4DA5-9565-50C0EF2E3821}" srcOrd="0" destOrd="0" parTransId="{F9630464-5DD3-41EC-A09B-C00AFA0C9655}" sibTransId="{B5FEEBD5-EFAF-4F55-A034-953839A82006}"/>
    <dgm:cxn modelId="{EEED2C96-844B-4AF1-8CD6-EFC4D69D52CF}" type="presOf" srcId="{CFA9025E-EC4B-4ECF-B1E7-1EDCA5CBBD89}" destId="{9F2EE7F5-368C-4433-A9F8-1229654DA17B}" srcOrd="0" destOrd="0" presId="urn:microsoft.com/office/officeart/2005/8/layout/hList6"/>
    <dgm:cxn modelId="{362288F0-80BA-4502-9166-B854BE6CE2E9}" type="presParOf" srcId="{EA5BE827-7AC2-438C-B414-F62099C3DDF9}" destId="{25A152BC-65D5-42F1-A784-032E5666C69C}" srcOrd="0" destOrd="0" presId="urn:microsoft.com/office/officeart/2005/8/layout/hList6"/>
    <dgm:cxn modelId="{A47B2395-F5CC-4E78-A235-816302908942}" type="presParOf" srcId="{EA5BE827-7AC2-438C-B414-F62099C3DDF9}" destId="{CD7DF33C-5D97-44DA-9832-752EF2657870}" srcOrd="1" destOrd="0" presId="urn:microsoft.com/office/officeart/2005/8/layout/hList6"/>
    <dgm:cxn modelId="{AFA5E1F1-9DB9-4812-A887-048211DFD8AD}" type="presParOf" srcId="{EA5BE827-7AC2-438C-B414-F62099C3DDF9}" destId="{9F2EE7F5-368C-4433-A9F8-1229654DA17B}" srcOrd="2" destOrd="0" presId="urn:microsoft.com/office/officeart/2005/8/layout/hList6"/>
    <dgm:cxn modelId="{24CE0169-BE83-423A-AE6F-5429BDA517CE}" type="presParOf" srcId="{EA5BE827-7AC2-438C-B414-F62099C3DDF9}" destId="{C3CD6A05-D3DC-480F-89F5-2B6F1ACD0644}" srcOrd="3" destOrd="0" presId="urn:microsoft.com/office/officeart/2005/8/layout/hList6"/>
    <dgm:cxn modelId="{B2268376-041E-4F4E-BEBC-96DE8221F188}" type="presParOf" srcId="{EA5BE827-7AC2-438C-B414-F62099C3DDF9}" destId="{89EA3741-7F02-4F72-A3C8-6C537DBB2DB0}" srcOrd="4" destOrd="0" presId="urn:microsoft.com/office/officeart/2005/8/layout/hList6"/>
    <dgm:cxn modelId="{D6A0921A-88D9-4150-94E3-0C99662E486E}" type="presParOf" srcId="{EA5BE827-7AC2-438C-B414-F62099C3DDF9}" destId="{3313F439-95B7-4A9F-9C02-C3CDECDF8EAC}" srcOrd="5" destOrd="0" presId="urn:microsoft.com/office/officeart/2005/8/layout/hList6"/>
    <dgm:cxn modelId="{5C133163-57FB-40A0-83E7-3D7021987A70}" type="presParOf" srcId="{EA5BE827-7AC2-438C-B414-F62099C3DDF9}" destId="{53EC82DE-A5DD-42B8-8708-CA7238401DA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D9DFB-4ED5-484E-AB06-39780A7FE31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2E0E0F8-BEC3-4803-AF18-AF156309E8C2}">
      <dgm:prSet custT="1"/>
      <dgm:spPr>
        <a:xfrm>
          <a:off x="2685229" y="1257647"/>
          <a:ext cx="3702399" cy="3454559"/>
        </a:xfrm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US" sz="2800" b="1" baseline="0" dirty="0" smtClean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Care Coordination Functions</a:t>
          </a:r>
          <a:endParaRPr lang="en-US" sz="2800" b="1" baseline="0" dirty="0">
            <a:solidFill>
              <a:schemeClr val="bg1">
                <a:lumMod val="75000"/>
              </a:scheme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DBE6B112-55CA-4134-AE9C-939B28EF8BCA}" type="parTrans" cxnId="{EBD62E68-BFFD-4970-AA70-B7E6E9F56E70}">
      <dgm:prSet/>
      <dgm:spPr/>
      <dgm:t>
        <a:bodyPr/>
        <a:lstStyle/>
        <a:p>
          <a:endParaRPr lang="en-US" sz="1500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EDAB866-6076-4CF5-977F-1E0930491E0C}" type="sibTrans" cxnId="{EBD62E68-BFFD-4970-AA70-B7E6E9F56E70}">
      <dgm:prSet/>
      <dgm:spPr/>
      <dgm:t>
        <a:bodyPr/>
        <a:lstStyle/>
        <a:p>
          <a:endParaRPr lang="en-US" sz="1500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296652C-7294-442A-B25E-269345091F9F}">
      <dgm:prSet custT="1"/>
      <dgm:spPr>
        <a:xfrm>
          <a:off x="3694670" y="-346934"/>
          <a:ext cx="1754658" cy="1654040"/>
        </a:xfrm>
        <a:solidFill>
          <a:srgbClr val="F5B331"/>
        </a:solidFill>
      </dgm:spPr>
      <dgm:t>
        <a:bodyPr/>
        <a:lstStyle/>
        <a:p>
          <a:r>
            <a:rPr lang="en-US" sz="1600" b="1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Linkage and Referral</a:t>
          </a:r>
          <a:endParaRPr lang="en-US" sz="1600" b="1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FCDBAF68-6607-4283-836E-F4A23595E373}" type="parTrans" cxnId="{4D31CDEB-AAB0-4967-AD04-0DC615C2BA79}">
      <dgm:prSet/>
      <dgm:spPr/>
      <dgm:t>
        <a:bodyPr/>
        <a:lstStyle/>
        <a:p>
          <a:endParaRPr lang="en-US" sz="1500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962EF68-F304-44B9-B969-00A708221046}" type="sibTrans" cxnId="{4D31CDEB-AAB0-4967-AD04-0DC615C2BA79}">
      <dgm:prSet/>
      <dgm:spPr>
        <a:xfrm>
          <a:off x="2081081" y="445712"/>
          <a:ext cx="4981836" cy="4981836"/>
        </a:xfrm>
      </dgm:spPr>
      <dgm:t>
        <a:bodyPr/>
        <a:lstStyle/>
        <a:p>
          <a:endParaRPr lang="en-US" sz="1500" b="1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D24BC69-69DD-4F7A-9FD5-D644FC9E47C1}">
      <dgm:prSet custT="1"/>
      <dgm:spPr>
        <a:xfrm>
          <a:off x="5138592" y="122223"/>
          <a:ext cx="1754658" cy="1654040"/>
        </a:xfrm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600" b="1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Advocacy</a:t>
          </a:r>
          <a:endParaRPr lang="en-US" sz="1600" b="1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7831EAC-CA8B-4B12-9A91-2849C90A3F8F}" type="parTrans" cxnId="{0676C969-2364-42FE-A3F4-FFB23171BCD5}">
      <dgm:prSet/>
      <dgm:spPr/>
      <dgm:t>
        <a:bodyPr/>
        <a:lstStyle/>
        <a:p>
          <a:endParaRPr lang="en-US" sz="1500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4288317-569D-45FD-82C0-EB322517B3F3}" type="sibTrans" cxnId="{0676C969-2364-42FE-A3F4-FFB23171BCD5}">
      <dgm:prSet/>
      <dgm:spPr>
        <a:xfrm>
          <a:off x="2081081" y="445712"/>
          <a:ext cx="4981836" cy="4981836"/>
        </a:xfrm>
      </dgm:spPr>
      <dgm:t>
        <a:bodyPr/>
        <a:lstStyle/>
        <a:p>
          <a:endParaRPr lang="en-US" sz="1500" b="1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8806009-F89A-45E7-8905-F2DAA8AAB688}">
      <dgm:prSet custT="1"/>
      <dgm:spPr>
        <a:xfrm>
          <a:off x="6030984" y="1350496"/>
          <a:ext cx="1754658" cy="1654040"/>
        </a:xfrm>
        <a:solidFill>
          <a:srgbClr val="F5B331"/>
        </a:solidFill>
      </dgm:spPr>
      <dgm:t>
        <a:bodyPr/>
        <a:lstStyle/>
        <a:p>
          <a:r>
            <a:rPr lang="en-US" sz="1600" b="1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Care Planning</a:t>
          </a:r>
          <a:endParaRPr lang="en-US" sz="1600" b="1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107AE95-683C-4D3B-B19E-E6987D1A9988}" type="parTrans" cxnId="{32875F51-5BBB-48BC-9E64-82EF3C5F1F3F}">
      <dgm:prSet/>
      <dgm:spPr/>
      <dgm:t>
        <a:bodyPr/>
        <a:lstStyle/>
        <a:p>
          <a:endParaRPr lang="en-US" sz="1500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A2BFE26-E253-46A7-BBFF-9D04142BE9EE}" type="sibTrans" cxnId="{32875F51-5BBB-48BC-9E64-82EF3C5F1F3F}">
      <dgm:prSet/>
      <dgm:spPr>
        <a:xfrm>
          <a:off x="2081081" y="445712"/>
          <a:ext cx="4981836" cy="4981836"/>
        </a:xfrm>
      </dgm:spPr>
      <dgm:t>
        <a:bodyPr/>
        <a:lstStyle/>
        <a:p>
          <a:endParaRPr lang="en-US" sz="1500" b="1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64C8E6E-B705-4270-8FAF-941838F80F50}">
      <dgm:prSet custT="1"/>
      <dgm:spPr>
        <a:xfrm>
          <a:off x="6030984" y="2868725"/>
          <a:ext cx="1754658" cy="1654040"/>
        </a:xfrm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600" b="1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Assess-ment</a:t>
          </a:r>
          <a:endParaRPr lang="en-US" sz="1600" b="1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F55BADA-F223-4049-9559-1A3586D2BF24}" type="parTrans" cxnId="{BD2AD3B4-ADD5-4BD4-8BCA-0891E743CC4F}">
      <dgm:prSet/>
      <dgm:spPr/>
      <dgm:t>
        <a:bodyPr/>
        <a:lstStyle/>
        <a:p>
          <a:endParaRPr lang="en-US" sz="1500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E47B19D-E9B1-4B00-B157-822409B4B24C}" type="sibTrans" cxnId="{BD2AD3B4-ADD5-4BD4-8BCA-0891E743CC4F}">
      <dgm:prSet/>
      <dgm:spPr>
        <a:xfrm>
          <a:off x="2081081" y="445712"/>
          <a:ext cx="4981836" cy="4981836"/>
        </a:xfrm>
      </dgm:spPr>
      <dgm:t>
        <a:bodyPr/>
        <a:lstStyle/>
        <a:p>
          <a:endParaRPr lang="en-US" sz="1500" b="1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335FD03-D9F6-46A6-A938-875E6F361B16}">
      <dgm:prSet custT="1"/>
      <dgm:spPr>
        <a:xfrm>
          <a:off x="1358357" y="1350496"/>
          <a:ext cx="1754658" cy="1654040"/>
        </a:xfrm>
        <a:solidFill>
          <a:srgbClr val="F5B331"/>
        </a:solidFill>
      </dgm:spPr>
      <dgm:t>
        <a:bodyPr/>
        <a:lstStyle/>
        <a:p>
          <a:r>
            <a:rPr lang="en-US" sz="1600" b="1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Eligibility &amp; Benefits Maint.</a:t>
          </a:r>
          <a:endParaRPr lang="en-US" sz="1600" b="1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D155D4C-717A-4C7D-AA42-E7B3D16061C6}" type="parTrans" cxnId="{C83CD522-9C5F-4C28-94F6-0A30E9AF42EF}">
      <dgm:prSet/>
      <dgm:spPr/>
      <dgm:t>
        <a:bodyPr/>
        <a:lstStyle/>
        <a:p>
          <a:endParaRPr lang="en-US" sz="1500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0DA002B-7AE0-4F34-847A-FA9E26377A41}" type="sibTrans" cxnId="{C83CD522-9C5F-4C28-94F6-0A30E9AF42EF}">
      <dgm:prSet/>
      <dgm:spPr>
        <a:xfrm>
          <a:off x="2066302" y="489774"/>
          <a:ext cx="4981836" cy="4981836"/>
        </a:xfrm>
      </dgm:spPr>
      <dgm:t>
        <a:bodyPr/>
        <a:lstStyle/>
        <a:p>
          <a:endParaRPr lang="en-US" sz="1500" b="1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D2DAC40-95F0-48CE-B78D-CF117B1F6725}">
      <dgm:prSet custT="1"/>
      <dgm:spPr>
        <a:xfrm>
          <a:off x="3795699" y="4560070"/>
          <a:ext cx="1754658" cy="1654040"/>
        </a:xfrm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b="1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Record Keeping</a:t>
          </a:r>
          <a:endParaRPr lang="en-US" sz="1600" b="1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7430CF67-5471-44B3-822A-114FE25BCFA9}" type="parTrans" cxnId="{0E6F5856-888C-41CE-8D35-CE21C493A36F}">
      <dgm:prSet/>
      <dgm:spPr/>
      <dgm:t>
        <a:bodyPr/>
        <a:lstStyle/>
        <a:p>
          <a:endParaRPr lang="en-US" sz="1500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49F0F16-A2F8-47D4-AC4D-4AE6662BFAA1}" type="sibTrans" cxnId="{0E6F5856-888C-41CE-8D35-CE21C493A36F}">
      <dgm:prSet/>
      <dgm:spPr>
        <a:xfrm>
          <a:off x="2075854" y="441925"/>
          <a:ext cx="4981836" cy="4981836"/>
        </a:xfrm>
      </dgm:spPr>
      <dgm:t>
        <a:bodyPr/>
        <a:lstStyle/>
        <a:p>
          <a:endParaRPr lang="en-US" sz="1500" b="1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5B09732-AC14-4AA9-8E66-9759AA5D7A49}">
      <dgm:prSet custT="1"/>
      <dgm:spPr>
        <a:xfrm>
          <a:off x="5138592" y="4096997"/>
          <a:ext cx="1754658" cy="1654040"/>
        </a:xfrm>
        <a:solidFill>
          <a:srgbClr val="F5B331"/>
        </a:solidFill>
      </dgm:spPr>
      <dgm:t>
        <a:bodyPr/>
        <a:lstStyle/>
        <a:p>
          <a:r>
            <a:rPr lang="en-US" sz="1600" b="1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Monitoring</a:t>
          </a:r>
          <a:endParaRPr lang="en-US" sz="1600" b="1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DFFB8E54-E3BA-4116-8C0D-15D75A151E48}" type="parTrans" cxnId="{33C26DA6-C81B-41AE-B461-148473E641E7}">
      <dgm:prSet/>
      <dgm:spPr/>
      <dgm:t>
        <a:bodyPr/>
        <a:lstStyle/>
        <a:p>
          <a:endParaRPr lang="en-US" sz="1500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979840C-FE1D-419A-9C4C-C7A52F4A867D}" type="sibTrans" cxnId="{33C26DA6-C81B-41AE-B461-148473E641E7}">
      <dgm:prSet/>
      <dgm:spPr>
        <a:xfrm>
          <a:off x="2086937" y="441470"/>
          <a:ext cx="4981836" cy="4981836"/>
        </a:xfrm>
      </dgm:spPr>
      <dgm:t>
        <a:bodyPr/>
        <a:lstStyle/>
        <a:p>
          <a:endParaRPr lang="en-US" sz="1500" b="1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192A350-1577-471F-827C-5748B078CCD4}">
      <dgm:prSet custT="1"/>
      <dgm:spPr>
        <a:xfrm>
          <a:off x="2277952" y="4131585"/>
          <a:ext cx="1700253" cy="1584864"/>
        </a:xfrm>
        <a:solidFill>
          <a:srgbClr val="F5B331"/>
        </a:solidFill>
      </dgm:spPr>
      <dgm:t>
        <a:bodyPr/>
        <a:lstStyle/>
        <a:p>
          <a:r>
            <a:rPr lang="en-US" sz="1600" b="1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Coordina-tion with providers</a:t>
          </a:r>
          <a:endParaRPr lang="en-US" sz="1600" b="1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B3997E87-BA9F-47EE-A3CE-E76CEB325537}" type="parTrans" cxnId="{49860945-FF83-4424-85DA-1E2A7E3BF034}">
      <dgm:prSet/>
      <dgm:spPr/>
      <dgm:t>
        <a:bodyPr/>
        <a:lstStyle/>
        <a:p>
          <a:endParaRPr lang="en-US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3673B9E-AB23-4244-8175-5CE2260FC35A}" type="sibTrans" cxnId="{49860945-FF83-4424-85DA-1E2A7E3BF034}">
      <dgm:prSet/>
      <dgm:spPr>
        <a:xfrm>
          <a:off x="2081081" y="445712"/>
          <a:ext cx="4981836" cy="4981836"/>
        </a:xfrm>
      </dgm:spPr>
      <dgm:t>
        <a:bodyPr/>
        <a:lstStyle/>
        <a:p>
          <a:endParaRPr lang="en-US" b="1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6C0B36E-CFC9-4D31-82B8-53118FFC5064}">
      <dgm:prSet custT="1"/>
      <dgm:spPr>
        <a:xfrm>
          <a:off x="2266973" y="84490"/>
          <a:ext cx="1722194" cy="1796335"/>
        </a:xfrm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600" b="1" baseline="0" dirty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Central Point of Contract</a:t>
          </a:r>
          <a:endParaRPr lang="en-US" sz="1600" b="1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80AAD3D-438C-4436-82BA-1CEFEA0010C9}" type="parTrans" cxnId="{74AF2D60-1365-4B7D-8B25-D249CA29E581}">
      <dgm:prSet/>
      <dgm:spPr/>
      <dgm:t>
        <a:bodyPr/>
        <a:lstStyle/>
        <a:p>
          <a:endParaRPr lang="en-US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F18E1A9-E817-4AD8-8A78-08216693C7F9}" type="sibTrans" cxnId="{74AF2D60-1365-4B7D-8B25-D249CA29E581}">
      <dgm:prSet/>
      <dgm:spPr>
        <a:xfrm>
          <a:off x="2126530" y="445292"/>
          <a:ext cx="4981836" cy="4981836"/>
        </a:xfrm>
      </dgm:spPr>
      <dgm:t>
        <a:bodyPr/>
        <a:lstStyle/>
        <a:p>
          <a:endParaRPr lang="en-US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B3E8618-512D-4DAD-8470-8B702B277282}">
      <dgm:prSet custT="1"/>
      <dgm:spPr>
        <a:xfrm>
          <a:off x="1358357" y="2868725"/>
          <a:ext cx="1754658" cy="1654040"/>
        </a:xfrm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b="1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Cost Mgmt.</a:t>
          </a:r>
          <a:endParaRPr lang="en-US" sz="1600" b="1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FAF6437-21E9-405D-A7BB-0E50D3808F25}" type="sibTrans" cxnId="{458E1565-9DDA-4376-948C-D1A019AA4ABA}">
      <dgm:prSet/>
      <dgm:spPr>
        <a:xfrm>
          <a:off x="2081081" y="445712"/>
          <a:ext cx="4981836" cy="4981836"/>
        </a:xfrm>
      </dgm:spPr>
      <dgm:t>
        <a:bodyPr/>
        <a:lstStyle/>
        <a:p>
          <a:endParaRPr lang="en-US" sz="1500" b="1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1C95E17-B125-401C-8ABB-F59D36D62F3C}" type="parTrans" cxnId="{458E1565-9DDA-4376-948C-D1A019AA4ABA}">
      <dgm:prSet/>
      <dgm:spPr/>
      <dgm:t>
        <a:bodyPr/>
        <a:lstStyle/>
        <a:p>
          <a:endParaRPr lang="en-US" sz="1500" baseline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58C2B31-8EE3-4FE0-9C85-AB5CB93E883B}" type="pres">
      <dgm:prSet presAssocID="{699D9DFB-4ED5-484E-AB06-39780A7FE3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35648-A25A-4858-8E48-5D074ED48AB6}" type="pres">
      <dgm:prSet presAssocID="{62E0E0F8-BEC3-4803-AF18-AF156309E8C2}" presName="centerShape" presStyleLbl="node0" presStyleIdx="0" presStyleCnt="1" custScaleX="271435" custScaleY="253265" custLinFactNeighborX="16" custLinFactNeighborY="-127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FEB8148-E5C1-4B9E-9399-DFB2018DDACA}" type="pres">
      <dgm:prSet presAssocID="{E296652C-7294-442A-B25E-269345091F9F}" presName="node" presStyleLbl="node1" presStyleIdx="0" presStyleCnt="10" custScaleX="183771" custScaleY="1732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22CBA32-4DDC-41A9-9F16-60BF0546CADD}" type="pres">
      <dgm:prSet presAssocID="{E296652C-7294-442A-B25E-269345091F9F}" presName="dummy" presStyleCnt="0"/>
      <dgm:spPr/>
      <dgm:t>
        <a:bodyPr/>
        <a:lstStyle/>
        <a:p>
          <a:endParaRPr lang="en-US"/>
        </a:p>
      </dgm:t>
    </dgm:pt>
    <dgm:pt modelId="{6654818D-7042-43D4-9D0A-730D0BCE679D}" type="pres">
      <dgm:prSet presAssocID="{4962EF68-F304-44B9-B969-00A708221046}" presName="sibTrans" presStyleLbl="sibTrans2D1" presStyleIdx="0" presStyleCnt="10"/>
      <dgm:spPr>
        <a:prstGeom prst="blockArc">
          <a:avLst>
            <a:gd name="adj1" fmla="val 16200000"/>
            <a:gd name="adj2" fmla="val 18360000"/>
            <a:gd name="adj3" fmla="val 2760"/>
          </a:avLst>
        </a:prstGeom>
      </dgm:spPr>
      <dgm:t>
        <a:bodyPr/>
        <a:lstStyle/>
        <a:p>
          <a:endParaRPr lang="en-US"/>
        </a:p>
      </dgm:t>
    </dgm:pt>
    <dgm:pt modelId="{5D7D03BB-48EF-4033-A5BD-044EC0029D97}" type="pres">
      <dgm:prSet presAssocID="{4D24BC69-69DD-4F7A-9FD5-D644FC9E47C1}" presName="node" presStyleLbl="node1" presStyleIdx="1" presStyleCnt="10" custScaleX="183771" custScaleY="1732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85B7EA0-603E-47EC-A553-965B3C863F0D}" type="pres">
      <dgm:prSet presAssocID="{4D24BC69-69DD-4F7A-9FD5-D644FC9E47C1}" presName="dummy" presStyleCnt="0"/>
      <dgm:spPr/>
      <dgm:t>
        <a:bodyPr/>
        <a:lstStyle/>
        <a:p>
          <a:endParaRPr lang="en-US"/>
        </a:p>
      </dgm:t>
    </dgm:pt>
    <dgm:pt modelId="{AF03AE81-FCFE-4CC5-89A8-F249F7B1EF9F}" type="pres">
      <dgm:prSet presAssocID="{84288317-569D-45FD-82C0-EB322517B3F3}" presName="sibTrans" presStyleLbl="sibTrans2D1" presStyleIdx="1" presStyleCnt="10"/>
      <dgm:spPr>
        <a:prstGeom prst="blockArc">
          <a:avLst>
            <a:gd name="adj1" fmla="val 18360000"/>
            <a:gd name="adj2" fmla="val 20520000"/>
            <a:gd name="adj3" fmla="val 2760"/>
          </a:avLst>
        </a:prstGeom>
      </dgm:spPr>
      <dgm:t>
        <a:bodyPr/>
        <a:lstStyle/>
        <a:p>
          <a:endParaRPr lang="en-US"/>
        </a:p>
      </dgm:t>
    </dgm:pt>
    <dgm:pt modelId="{41F3E3DA-BF2F-42D4-B442-9DC3812803F4}" type="pres">
      <dgm:prSet presAssocID="{58806009-F89A-45E7-8905-F2DAA8AAB688}" presName="node" presStyleLbl="node1" presStyleIdx="2" presStyleCnt="10" custScaleX="183771" custScaleY="1732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97285A3-4CC6-46B8-B749-5965A38458D7}" type="pres">
      <dgm:prSet presAssocID="{58806009-F89A-45E7-8905-F2DAA8AAB688}" presName="dummy" presStyleCnt="0"/>
      <dgm:spPr/>
      <dgm:t>
        <a:bodyPr/>
        <a:lstStyle/>
        <a:p>
          <a:endParaRPr lang="en-US"/>
        </a:p>
      </dgm:t>
    </dgm:pt>
    <dgm:pt modelId="{48EEB437-71E2-43F2-ACED-A9B5E2AFCD25}" type="pres">
      <dgm:prSet presAssocID="{CA2BFE26-E253-46A7-BBFF-9D04142BE9EE}" presName="sibTrans" presStyleLbl="sibTrans2D1" presStyleIdx="2" presStyleCnt="10"/>
      <dgm:spPr>
        <a:prstGeom prst="blockArc">
          <a:avLst>
            <a:gd name="adj1" fmla="val 20520000"/>
            <a:gd name="adj2" fmla="val 10800000"/>
            <a:gd name="adj3" fmla="val 2760"/>
          </a:avLst>
        </a:prstGeom>
      </dgm:spPr>
      <dgm:t>
        <a:bodyPr/>
        <a:lstStyle/>
        <a:p>
          <a:endParaRPr lang="en-US"/>
        </a:p>
      </dgm:t>
    </dgm:pt>
    <dgm:pt modelId="{52C0F412-710C-4D07-858D-2F34743FEC3C}" type="pres">
      <dgm:prSet presAssocID="{164C8E6E-B705-4270-8FAF-941838F80F50}" presName="node" presStyleLbl="node1" presStyleIdx="3" presStyleCnt="10" custScaleX="183771" custScaleY="1732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E578C7A-B7A7-4314-B3A7-07510184ED37}" type="pres">
      <dgm:prSet presAssocID="{164C8E6E-B705-4270-8FAF-941838F80F50}" presName="dummy" presStyleCnt="0"/>
      <dgm:spPr/>
      <dgm:t>
        <a:bodyPr/>
        <a:lstStyle/>
        <a:p>
          <a:endParaRPr lang="en-US"/>
        </a:p>
      </dgm:t>
    </dgm:pt>
    <dgm:pt modelId="{7F964DC2-B72C-4036-93CB-F92CA33DA0D9}" type="pres">
      <dgm:prSet presAssocID="{9E47B19D-E9B1-4B00-B157-822409B4B24C}" presName="sibTrans" presStyleLbl="sibTrans2D1" presStyleIdx="3" presStyleCnt="10"/>
      <dgm:spPr>
        <a:prstGeom prst="blockArc">
          <a:avLst>
            <a:gd name="adj1" fmla="val 1080000"/>
            <a:gd name="adj2" fmla="val 3240000"/>
            <a:gd name="adj3" fmla="val 2760"/>
          </a:avLst>
        </a:prstGeom>
      </dgm:spPr>
      <dgm:t>
        <a:bodyPr/>
        <a:lstStyle/>
        <a:p>
          <a:endParaRPr lang="en-US"/>
        </a:p>
      </dgm:t>
    </dgm:pt>
    <dgm:pt modelId="{0981EDB7-1383-44E4-8675-581BB7CCF1D2}" type="pres">
      <dgm:prSet presAssocID="{55B09732-AC14-4AA9-8E66-9759AA5D7A49}" presName="node" presStyleLbl="node1" presStyleIdx="4" presStyleCnt="10" custScaleX="183771" custScaleY="173233" custRadScaleRad="99712" custRadScaleInc="19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102DF9F-2A35-4123-8A45-D600EB0F1DB1}" type="pres">
      <dgm:prSet presAssocID="{55B09732-AC14-4AA9-8E66-9759AA5D7A49}" presName="dummy" presStyleCnt="0"/>
      <dgm:spPr/>
      <dgm:t>
        <a:bodyPr/>
        <a:lstStyle/>
        <a:p>
          <a:endParaRPr lang="en-US"/>
        </a:p>
      </dgm:t>
    </dgm:pt>
    <dgm:pt modelId="{941F4D30-93E5-43B7-B1C9-A3A7F0E76CC5}" type="pres">
      <dgm:prSet presAssocID="{F979840C-FE1D-419A-9C4C-C7A52F4A867D}" presName="sibTrans" presStyleLbl="sibTrans2D1" presStyleIdx="4" presStyleCnt="10"/>
      <dgm:spPr>
        <a:prstGeom prst="blockArc">
          <a:avLst>
            <a:gd name="adj1" fmla="val 3250119"/>
            <a:gd name="adj2" fmla="val 5266780"/>
            <a:gd name="adj3" fmla="val 2760"/>
          </a:avLst>
        </a:prstGeom>
      </dgm:spPr>
      <dgm:t>
        <a:bodyPr/>
        <a:lstStyle/>
        <a:p>
          <a:endParaRPr lang="en-US"/>
        </a:p>
      </dgm:t>
    </dgm:pt>
    <dgm:pt modelId="{166BAF79-7623-4BCD-B8AB-8E00FF6AC769}" type="pres">
      <dgm:prSet presAssocID="{2D2DAC40-95F0-48CE-B78D-CF117B1F6725}" presName="node" presStyleLbl="node1" presStyleIdx="5" presStyleCnt="10" custScaleX="183771" custScaleY="173233" custRadScaleRad="99837" custRadScaleInc="-1967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04D1F5C-729F-44AB-AAC9-777084C17924}" type="pres">
      <dgm:prSet presAssocID="{2D2DAC40-95F0-48CE-B78D-CF117B1F6725}" presName="dummy" presStyleCnt="0"/>
      <dgm:spPr/>
      <dgm:t>
        <a:bodyPr/>
        <a:lstStyle/>
        <a:p>
          <a:endParaRPr lang="en-US"/>
        </a:p>
      </dgm:t>
    </dgm:pt>
    <dgm:pt modelId="{B7C2FDAB-6B7C-45E1-AB52-0EFEDB618A05}" type="pres">
      <dgm:prSet presAssocID="{349F0F16-A2F8-47D4-AC4D-4AE6662BFAA1}" presName="sibTrans" presStyleLbl="sibTrans2D1" presStyleIdx="5" presStyleCnt="10"/>
      <dgm:spPr>
        <a:prstGeom prst="blockArc">
          <a:avLst>
            <a:gd name="adj1" fmla="val 5251257"/>
            <a:gd name="adj2" fmla="val 7550968"/>
            <a:gd name="adj3" fmla="val 2760"/>
          </a:avLst>
        </a:prstGeom>
      </dgm:spPr>
      <dgm:t>
        <a:bodyPr/>
        <a:lstStyle/>
        <a:p>
          <a:endParaRPr lang="en-US"/>
        </a:p>
      </dgm:t>
    </dgm:pt>
    <dgm:pt modelId="{DAD7D54C-0D9A-44FC-A085-ED883515A51E}" type="pres">
      <dgm:prSet presAssocID="{5192A350-1577-471F-827C-5748B078CCD4}" presName="node" presStyleLbl="node1" presStyleIdx="6" presStyleCnt="10" custScaleX="178073" custScaleY="16598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84182-26FC-4C05-87E2-E7189181E6A8}" type="pres">
      <dgm:prSet presAssocID="{5192A350-1577-471F-827C-5748B078CCD4}" presName="dummy" presStyleCnt="0"/>
      <dgm:spPr/>
      <dgm:t>
        <a:bodyPr/>
        <a:lstStyle/>
        <a:p>
          <a:endParaRPr lang="en-US"/>
        </a:p>
      </dgm:t>
    </dgm:pt>
    <dgm:pt modelId="{79BC3256-1CB7-4958-B0B4-A63746BB433D}" type="pres">
      <dgm:prSet presAssocID="{C3673B9E-AB23-4244-8175-5CE2260FC35A}" presName="sibTrans" presStyleLbl="sibTrans2D1" presStyleIdx="6" presStyleCnt="10"/>
      <dgm:spPr>
        <a:prstGeom prst="blockArc">
          <a:avLst>
            <a:gd name="adj1" fmla="val 7560000"/>
            <a:gd name="adj2" fmla="val 9720000"/>
            <a:gd name="adj3" fmla="val 2760"/>
          </a:avLst>
        </a:prstGeom>
      </dgm:spPr>
      <dgm:t>
        <a:bodyPr/>
        <a:lstStyle/>
        <a:p>
          <a:endParaRPr lang="en-US"/>
        </a:p>
      </dgm:t>
    </dgm:pt>
    <dgm:pt modelId="{B1B9F0DD-5E4F-410C-A5F3-71D11E047ECB}" type="pres">
      <dgm:prSet presAssocID="{0B3E8618-512D-4DAD-8470-8B702B277282}" presName="node" presStyleLbl="node1" presStyleIdx="7" presStyleCnt="10" custScaleX="183771" custScaleY="1732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FFA7179-0788-428B-8B9C-15F473A098F7}" type="pres">
      <dgm:prSet presAssocID="{0B3E8618-512D-4DAD-8470-8B702B277282}" presName="dummy" presStyleCnt="0"/>
      <dgm:spPr/>
      <dgm:t>
        <a:bodyPr/>
        <a:lstStyle/>
        <a:p>
          <a:endParaRPr lang="en-US"/>
        </a:p>
      </dgm:t>
    </dgm:pt>
    <dgm:pt modelId="{210B7117-C83C-47FB-A82D-4B8F0E7FDE44}" type="pres">
      <dgm:prSet presAssocID="{9FAF6437-21E9-405D-A7BB-0E50D3808F25}" presName="sibTrans" presStyleLbl="sibTrans2D1" presStyleIdx="7" presStyleCnt="10"/>
      <dgm:spPr>
        <a:prstGeom prst="blockArc">
          <a:avLst>
            <a:gd name="adj1" fmla="val 9720000"/>
            <a:gd name="adj2" fmla="val 11880000"/>
            <a:gd name="adj3" fmla="val 2760"/>
          </a:avLst>
        </a:prstGeom>
      </dgm:spPr>
      <dgm:t>
        <a:bodyPr/>
        <a:lstStyle/>
        <a:p>
          <a:endParaRPr lang="en-US"/>
        </a:p>
      </dgm:t>
    </dgm:pt>
    <dgm:pt modelId="{BDFB337D-2B52-4494-87E6-999DA5C82E2C}" type="pres">
      <dgm:prSet presAssocID="{F335FD03-D9F6-46A6-A938-875E6F361B16}" presName="node" presStyleLbl="node1" presStyleIdx="8" presStyleCnt="10" custScaleX="183771" custScaleY="1732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B6B573F-D23D-490D-8569-0162FF6A3176}" type="pres">
      <dgm:prSet presAssocID="{F335FD03-D9F6-46A6-A938-875E6F361B16}" presName="dummy" presStyleCnt="0"/>
      <dgm:spPr/>
      <dgm:t>
        <a:bodyPr/>
        <a:lstStyle/>
        <a:p>
          <a:endParaRPr lang="en-US"/>
        </a:p>
      </dgm:t>
    </dgm:pt>
    <dgm:pt modelId="{C1149FCC-7E43-4079-87A9-211A78144C24}" type="pres">
      <dgm:prSet presAssocID="{00DA002B-7AE0-4F34-847A-FA9E26377A41}" presName="sibTrans" presStyleLbl="sibTrans2D1" presStyleIdx="8" presStyleCnt="10"/>
      <dgm:spPr>
        <a:prstGeom prst="blockArc">
          <a:avLst>
            <a:gd name="adj1" fmla="val 11945039"/>
            <a:gd name="adj2" fmla="val 14065482"/>
            <a:gd name="adj3" fmla="val 2760"/>
          </a:avLst>
        </a:prstGeom>
      </dgm:spPr>
      <dgm:t>
        <a:bodyPr/>
        <a:lstStyle/>
        <a:p>
          <a:endParaRPr lang="en-US"/>
        </a:p>
      </dgm:t>
    </dgm:pt>
    <dgm:pt modelId="{A63EDE7B-A3FE-48DA-A3CA-D4F0F650ED60}" type="pres">
      <dgm:prSet presAssocID="{66C0B36E-CFC9-4D31-82B8-53118FFC5064}" presName="node" presStyleLbl="node1" presStyleIdx="9" presStyleCnt="10" custScaleX="180371" custScaleY="188136" custRadScaleRad="98903" custRadScaleInc="-38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A65766B-490E-4FBD-A9FB-352A9CD82902}" type="pres">
      <dgm:prSet presAssocID="{66C0B36E-CFC9-4D31-82B8-53118FFC5064}" presName="dummy" presStyleCnt="0"/>
      <dgm:spPr/>
      <dgm:t>
        <a:bodyPr/>
        <a:lstStyle/>
        <a:p>
          <a:endParaRPr lang="en-US"/>
        </a:p>
      </dgm:t>
    </dgm:pt>
    <dgm:pt modelId="{11B85574-A9B4-4C29-AE8C-CFF39A8C9664}" type="pres">
      <dgm:prSet presAssocID="{BF18E1A9-E817-4AD8-8A78-08216693C7F9}" presName="sibTrans" presStyleLbl="sibTrans2D1" presStyleIdx="9" presStyleCnt="10"/>
      <dgm:spPr>
        <a:prstGeom prst="blockArc">
          <a:avLst>
            <a:gd name="adj1" fmla="val 13960698"/>
            <a:gd name="adj2" fmla="val 16136394"/>
            <a:gd name="adj3" fmla="val 2760"/>
          </a:avLst>
        </a:prstGeom>
      </dgm:spPr>
      <dgm:t>
        <a:bodyPr/>
        <a:lstStyle/>
        <a:p>
          <a:endParaRPr lang="en-US"/>
        </a:p>
      </dgm:t>
    </dgm:pt>
  </dgm:ptLst>
  <dgm:cxnLst>
    <dgm:cxn modelId="{5DC70146-D2C8-4D0C-9976-263720E5968E}" type="presOf" srcId="{4962EF68-F304-44B9-B969-00A708221046}" destId="{6654818D-7042-43D4-9D0A-730D0BCE679D}" srcOrd="0" destOrd="0" presId="urn:microsoft.com/office/officeart/2005/8/layout/radial6"/>
    <dgm:cxn modelId="{0E6F5856-888C-41CE-8D35-CE21C493A36F}" srcId="{62E0E0F8-BEC3-4803-AF18-AF156309E8C2}" destId="{2D2DAC40-95F0-48CE-B78D-CF117B1F6725}" srcOrd="5" destOrd="0" parTransId="{7430CF67-5471-44B3-822A-114FE25BCFA9}" sibTransId="{349F0F16-A2F8-47D4-AC4D-4AE6662BFAA1}"/>
    <dgm:cxn modelId="{868C5FB1-F7D8-4B22-87D5-8592934F2B22}" type="presOf" srcId="{55B09732-AC14-4AA9-8E66-9759AA5D7A49}" destId="{0981EDB7-1383-44E4-8675-581BB7CCF1D2}" srcOrd="0" destOrd="0" presId="urn:microsoft.com/office/officeart/2005/8/layout/radial6"/>
    <dgm:cxn modelId="{9CF3EA08-5364-431C-925F-843E26F9F66D}" type="presOf" srcId="{164C8E6E-B705-4270-8FAF-941838F80F50}" destId="{52C0F412-710C-4D07-858D-2F34743FEC3C}" srcOrd="0" destOrd="0" presId="urn:microsoft.com/office/officeart/2005/8/layout/radial6"/>
    <dgm:cxn modelId="{74AF2D60-1365-4B7D-8B25-D249CA29E581}" srcId="{62E0E0F8-BEC3-4803-AF18-AF156309E8C2}" destId="{66C0B36E-CFC9-4D31-82B8-53118FFC5064}" srcOrd="9" destOrd="0" parTransId="{C80AAD3D-438C-4436-82BA-1CEFEA0010C9}" sibTransId="{BF18E1A9-E817-4AD8-8A78-08216693C7F9}"/>
    <dgm:cxn modelId="{73CC27F1-F105-468E-8CA4-86B75C7CAF22}" type="presOf" srcId="{9FAF6437-21E9-405D-A7BB-0E50D3808F25}" destId="{210B7117-C83C-47FB-A82D-4B8F0E7FDE44}" srcOrd="0" destOrd="0" presId="urn:microsoft.com/office/officeart/2005/8/layout/radial6"/>
    <dgm:cxn modelId="{FCDBA215-3FAC-4A78-9089-968C576C561C}" type="presOf" srcId="{F979840C-FE1D-419A-9C4C-C7A52F4A867D}" destId="{941F4D30-93E5-43B7-B1C9-A3A7F0E76CC5}" srcOrd="0" destOrd="0" presId="urn:microsoft.com/office/officeart/2005/8/layout/radial6"/>
    <dgm:cxn modelId="{7CE28444-5AFA-4FA6-AAB3-995C92FAF87A}" type="presOf" srcId="{9E47B19D-E9B1-4B00-B157-822409B4B24C}" destId="{7F964DC2-B72C-4036-93CB-F92CA33DA0D9}" srcOrd="0" destOrd="0" presId="urn:microsoft.com/office/officeart/2005/8/layout/radial6"/>
    <dgm:cxn modelId="{C83CD522-9C5F-4C28-94F6-0A30E9AF42EF}" srcId="{62E0E0F8-BEC3-4803-AF18-AF156309E8C2}" destId="{F335FD03-D9F6-46A6-A938-875E6F361B16}" srcOrd="8" destOrd="0" parTransId="{9D155D4C-717A-4C7D-AA42-E7B3D16061C6}" sibTransId="{00DA002B-7AE0-4F34-847A-FA9E26377A41}"/>
    <dgm:cxn modelId="{49860945-FF83-4424-85DA-1E2A7E3BF034}" srcId="{62E0E0F8-BEC3-4803-AF18-AF156309E8C2}" destId="{5192A350-1577-471F-827C-5748B078CCD4}" srcOrd="6" destOrd="0" parTransId="{B3997E87-BA9F-47EE-A3CE-E76CEB325537}" sibTransId="{C3673B9E-AB23-4244-8175-5CE2260FC35A}"/>
    <dgm:cxn modelId="{BD2AD3B4-ADD5-4BD4-8BCA-0891E743CC4F}" srcId="{62E0E0F8-BEC3-4803-AF18-AF156309E8C2}" destId="{164C8E6E-B705-4270-8FAF-941838F80F50}" srcOrd="3" destOrd="0" parTransId="{CF55BADA-F223-4049-9559-1A3586D2BF24}" sibTransId="{9E47B19D-E9B1-4B00-B157-822409B4B24C}"/>
    <dgm:cxn modelId="{807EF2B1-9B79-4907-A765-E19A8F64232A}" type="presOf" srcId="{E296652C-7294-442A-B25E-269345091F9F}" destId="{4FEB8148-E5C1-4B9E-9399-DFB2018DDACA}" srcOrd="0" destOrd="0" presId="urn:microsoft.com/office/officeart/2005/8/layout/radial6"/>
    <dgm:cxn modelId="{679152C3-370D-43E4-ABD6-334B739133C6}" type="presOf" srcId="{58806009-F89A-45E7-8905-F2DAA8AAB688}" destId="{41F3E3DA-BF2F-42D4-B442-9DC3812803F4}" srcOrd="0" destOrd="0" presId="urn:microsoft.com/office/officeart/2005/8/layout/radial6"/>
    <dgm:cxn modelId="{4D31CDEB-AAB0-4967-AD04-0DC615C2BA79}" srcId="{62E0E0F8-BEC3-4803-AF18-AF156309E8C2}" destId="{E296652C-7294-442A-B25E-269345091F9F}" srcOrd="0" destOrd="0" parTransId="{FCDBAF68-6607-4283-836E-F4A23595E373}" sibTransId="{4962EF68-F304-44B9-B969-00A708221046}"/>
    <dgm:cxn modelId="{9B21E3D4-B070-4835-8264-FBE9ECFD5FD0}" type="presOf" srcId="{66C0B36E-CFC9-4D31-82B8-53118FFC5064}" destId="{A63EDE7B-A3FE-48DA-A3CA-D4F0F650ED60}" srcOrd="0" destOrd="0" presId="urn:microsoft.com/office/officeart/2005/8/layout/radial6"/>
    <dgm:cxn modelId="{9A63B500-30C9-44C8-85B6-3E85F3A0D771}" type="presOf" srcId="{0B3E8618-512D-4DAD-8470-8B702B277282}" destId="{B1B9F0DD-5E4F-410C-A5F3-71D11E047ECB}" srcOrd="0" destOrd="0" presId="urn:microsoft.com/office/officeart/2005/8/layout/radial6"/>
    <dgm:cxn modelId="{EBD62E68-BFFD-4970-AA70-B7E6E9F56E70}" srcId="{699D9DFB-4ED5-484E-AB06-39780A7FE311}" destId="{62E0E0F8-BEC3-4803-AF18-AF156309E8C2}" srcOrd="0" destOrd="0" parTransId="{DBE6B112-55CA-4134-AE9C-939B28EF8BCA}" sibTransId="{4EDAB866-6076-4CF5-977F-1E0930491E0C}"/>
    <dgm:cxn modelId="{4674B7EA-3CE6-4B9A-897A-E79833AEA431}" type="presOf" srcId="{CA2BFE26-E253-46A7-BBFF-9D04142BE9EE}" destId="{48EEB437-71E2-43F2-ACED-A9B5E2AFCD25}" srcOrd="0" destOrd="0" presId="urn:microsoft.com/office/officeart/2005/8/layout/radial6"/>
    <dgm:cxn modelId="{681CF8C9-DC08-4137-A4A3-5BD0DEF0B2C1}" type="presOf" srcId="{349F0F16-A2F8-47D4-AC4D-4AE6662BFAA1}" destId="{B7C2FDAB-6B7C-45E1-AB52-0EFEDB618A05}" srcOrd="0" destOrd="0" presId="urn:microsoft.com/office/officeart/2005/8/layout/radial6"/>
    <dgm:cxn modelId="{602DA434-ECF1-4DE3-A392-AAF09BD5677B}" type="presOf" srcId="{C3673B9E-AB23-4244-8175-5CE2260FC35A}" destId="{79BC3256-1CB7-4958-B0B4-A63746BB433D}" srcOrd="0" destOrd="0" presId="urn:microsoft.com/office/officeart/2005/8/layout/radial6"/>
    <dgm:cxn modelId="{33C26DA6-C81B-41AE-B461-148473E641E7}" srcId="{62E0E0F8-BEC3-4803-AF18-AF156309E8C2}" destId="{55B09732-AC14-4AA9-8E66-9759AA5D7A49}" srcOrd="4" destOrd="0" parTransId="{DFFB8E54-E3BA-4116-8C0D-15D75A151E48}" sibTransId="{F979840C-FE1D-419A-9C4C-C7A52F4A867D}"/>
    <dgm:cxn modelId="{DF509A37-5FB1-480B-8603-B7F15C078F62}" type="presOf" srcId="{4D24BC69-69DD-4F7A-9FD5-D644FC9E47C1}" destId="{5D7D03BB-48EF-4033-A5BD-044EC0029D97}" srcOrd="0" destOrd="0" presId="urn:microsoft.com/office/officeart/2005/8/layout/radial6"/>
    <dgm:cxn modelId="{B8F846B5-775E-4381-B9EF-3C3DD87C2FB1}" type="presOf" srcId="{BF18E1A9-E817-4AD8-8A78-08216693C7F9}" destId="{11B85574-A9B4-4C29-AE8C-CFF39A8C9664}" srcOrd="0" destOrd="0" presId="urn:microsoft.com/office/officeart/2005/8/layout/radial6"/>
    <dgm:cxn modelId="{3A546599-AC30-4E7B-88C1-8A28A4C6EA8D}" type="presOf" srcId="{2D2DAC40-95F0-48CE-B78D-CF117B1F6725}" destId="{166BAF79-7623-4BCD-B8AB-8E00FF6AC769}" srcOrd="0" destOrd="0" presId="urn:microsoft.com/office/officeart/2005/8/layout/radial6"/>
    <dgm:cxn modelId="{BF4BB6AB-32DD-479A-BB67-80CD0950651D}" type="presOf" srcId="{62E0E0F8-BEC3-4803-AF18-AF156309E8C2}" destId="{1C835648-A25A-4858-8E48-5D074ED48AB6}" srcOrd="0" destOrd="0" presId="urn:microsoft.com/office/officeart/2005/8/layout/radial6"/>
    <dgm:cxn modelId="{0676C969-2364-42FE-A3F4-FFB23171BCD5}" srcId="{62E0E0F8-BEC3-4803-AF18-AF156309E8C2}" destId="{4D24BC69-69DD-4F7A-9FD5-D644FC9E47C1}" srcOrd="1" destOrd="0" parTransId="{67831EAC-CA8B-4B12-9A91-2849C90A3F8F}" sibTransId="{84288317-569D-45FD-82C0-EB322517B3F3}"/>
    <dgm:cxn modelId="{27445C46-3C6C-400A-B051-B8C6FD73AF67}" type="presOf" srcId="{699D9DFB-4ED5-484E-AB06-39780A7FE311}" destId="{D58C2B31-8EE3-4FE0-9C85-AB5CB93E883B}" srcOrd="0" destOrd="0" presId="urn:microsoft.com/office/officeart/2005/8/layout/radial6"/>
    <dgm:cxn modelId="{0760DBD8-93F0-421C-8E55-534990CB1629}" type="presOf" srcId="{00DA002B-7AE0-4F34-847A-FA9E26377A41}" destId="{C1149FCC-7E43-4079-87A9-211A78144C24}" srcOrd="0" destOrd="0" presId="urn:microsoft.com/office/officeart/2005/8/layout/radial6"/>
    <dgm:cxn modelId="{78DE91DE-11EC-4613-AB21-D480BE07FC92}" type="presOf" srcId="{F335FD03-D9F6-46A6-A938-875E6F361B16}" destId="{BDFB337D-2B52-4494-87E6-999DA5C82E2C}" srcOrd="0" destOrd="0" presId="urn:microsoft.com/office/officeart/2005/8/layout/radial6"/>
    <dgm:cxn modelId="{32875F51-5BBB-48BC-9E64-82EF3C5F1F3F}" srcId="{62E0E0F8-BEC3-4803-AF18-AF156309E8C2}" destId="{58806009-F89A-45E7-8905-F2DAA8AAB688}" srcOrd="2" destOrd="0" parTransId="{8107AE95-683C-4D3B-B19E-E6987D1A9988}" sibTransId="{CA2BFE26-E253-46A7-BBFF-9D04142BE9EE}"/>
    <dgm:cxn modelId="{481E0D75-DCA7-4361-89F8-8B70A954A4FD}" type="presOf" srcId="{84288317-569D-45FD-82C0-EB322517B3F3}" destId="{AF03AE81-FCFE-4CC5-89A8-F249F7B1EF9F}" srcOrd="0" destOrd="0" presId="urn:microsoft.com/office/officeart/2005/8/layout/radial6"/>
    <dgm:cxn modelId="{65513728-A7B5-4102-8176-D0A4DBAF3985}" type="presOf" srcId="{5192A350-1577-471F-827C-5748B078CCD4}" destId="{DAD7D54C-0D9A-44FC-A085-ED883515A51E}" srcOrd="0" destOrd="0" presId="urn:microsoft.com/office/officeart/2005/8/layout/radial6"/>
    <dgm:cxn modelId="{458E1565-9DDA-4376-948C-D1A019AA4ABA}" srcId="{62E0E0F8-BEC3-4803-AF18-AF156309E8C2}" destId="{0B3E8618-512D-4DAD-8470-8B702B277282}" srcOrd="7" destOrd="0" parTransId="{B1C95E17-B125-401C-8ABB-F59D36D62F3C}" sibTransId="{9FAF6437-21E9-405D-A7BB-0E50D3808F25}"/>
    <dgm:cxn modelId="{96AB1436-CD82-468C-9320-7104FCA42F2E}" type="presParOf" srcId="{D58C2B31-8EE3-4FE0-9C85-AB5CB93E883B}" destId="{1C835648-A25A-4858-8E48-5D074ED48AB6}" srcOrd="0" destOrd="0" presId="urn:microsoft.com/office/officeart/2005/8/layout/radial6"/>
    <dgm:cxn modelId="{2EB78D18-4FF0-40C6-A80D-F4CAE56CAF0A}" type="presParOf" srcId="{D58C2B31-8EE3-4FE0-9C85-AB5CB93E883B}" destId="{4FEB8148-E5C1-4B9E-9399-DFB2018DDACA}" srcOrd="1" destOrd="0" presId="urn:microsoft.com/office/officeart/2005/8/layout/radial6"/>
    <dgm:cxn modelId="{4640DBEE-2931-43DE-BD80-EFA133861437}" type="presParOf" srcId="{D58C2B31-8EE3-4FE0-9C85-AB5CB93E883B}" destId="{422CBA32-4DDC-41A9-9F16-60BF0546CADD}" srcOrd="2" destOrd="0" presId="urn:microsoft.com/office/officeart/2005/8/layout/radial6"/>
    <dgm:cxn modelId="{60C6DE38-97D8-4488-A0E3-4D0FFE1B2A3C}" type="presParOf" srcId="{D58C2B31-8EE3-4FE0-9C85-AB5CB93E883B}" destId="{6654818D-7042-43D4-9D0A-730D0BCE679D}" srcOrd="3" destOrd="0" presId="urn:microsoft.com/office/officeart/2005/8/layout/radial6"/>
    <dgm:cxn modelId="{E67FCB76-B28B-4AA8-B876-867B52F2E4A4}" type="presParOf" srcId="{D58C2B31-8EE3-4FE0-9C85-AB5CB93E883B}" destId="{5D7D03BB-48EF-4033-A5BD-044EC0029D97}" srcOrd="4" destOrd="0" presId="urn:microsoft.com/office/officeart/2005/8/layout/radial6"/>
    <dgm:cxn modelId="{2013466D-C57B-42BF-8169-B0EAD8C42B84}" type="presParOf" srcId="{D58C2B31-8EE3-4FE0-9C85-AB5CB93E883B}" destId="{385B7EA0-603E-47EC-A553-965B3C863F0D}" srcOrd="5" destOrd="0" presId="urn:microsoft.com/office/officeart/2005/8/layout/radial6"/>
    <dgm:cxn modelId="{91355286-631A-44DA-A4FF-64177B929F50}" type="presParOf" srcId="{D58C2B31-8EE3-4FE0-9C85-AB5CB93E883B}" destId="{AF03AE81-FCFE-4CC5-89A8-F249F7B1EF9F}" srcOrd="6" destOrd="0" presId="urn:microsoft.com/office/officeart/2005/8/layout/radial6"/>
    <dgm:cxn modelId="{E58B5E25-3C13-48A7-B3A6-FFA76EDD90A2}" type="presParOf" srcId="{D58C2B31-8EE3-4FE0-9C85-AB5CB93E883B}" destId="{41F3E3DA-BF2F-42D4-B442-9DC3812803F4}" srcOrd="7" destOrd="0" presId="urn:microsoft.com/office/officeart/2005/8/layout/radial6"/>
    <dgm:cxn modelId="{BF5EF75E-5506-410D-AD7F-15E6E9E1A08F}" type="presParOf" srcId="{D58C2B31-8EE3-4FE0-9C85-AB5CB93E883B}" destId="{497285A3-4CC6-46B8-B749-5965A38458D7}" srcOrd="8" destOrd="0" presId="urn:microsoft.com/office/officeart/2005/8/layout/radial6"/>
    <dgm:cxn modelId="{51A9BA95-E062-4FAC-B9F4-F60E89900A11}" type="presParOf" srcId="{D58C2B31-8EE3-4FE0-9C85-AB5CB93E883B}" destId="{48EEB437-71E2-43F2-ACED-A9B5E2AFCD25}" srcOrd="9" destOrd="0" presId="urn:microsoft.com/office/officeart/2005/8/layout/radial6"/>
    <dgm:cxn modelId="{B8464963-22E2-40DA-AAC0-9553C6F5D2D8}" type="presParOf" srcId="{D58C2B31-8EE3-4FE0-9C85-AB5CB93E883B}" destId="{52C0F412-710C-4D07-858D-2F34743FEC3C}" srcOrd="10" destOrd="0" presId="urn:microsoft.com/office/officeart/2005/8/layout/radial6"/>
    <dgm:cxn modelId="{7058063E-8A56-4ADE-9240-EEB4CA643D5F}" type="presParOf" srcId="{D58C2B31-8EE3-4FE0-9C85-AB5CB93E883B}" destId="{EE578C7A-B7A7-4314-B3A7-07510184ED37}" srcOrd="11" destOrd="0" presId="urn:microsoft.com/office/officeart/2005/8/layout/radial6"/>
    <dgm:cxn modelId="{9F9F7793-B943-455D-9EE8-BF392B45DD35}" type="presParOf" srcId="{D58C2B31-8EE3-4FE0-9C85-AB5CB93E883B}" destId="{7F964DC2-B72C-4036-93CB-F92CA33DA0D9}" srcOrd="12" destOrd="0" presId="urn:microsoft.com/office/officeart/2005/8/layout/radial6"/>
    <dgm:cxn modelId="{0C867CD5-8439-4AD1-AD8A-E3FC7EA3EE19}" type="presParOf" srcId="{D58C2B31-8EE3-4FE0-9C85-AB5CB93E883B}" destId="{0981EDB7-1383-44E4-8675-581BB7CCF1D2}" srcOrd="13" destOrd="0" presId="urn:microsoft.com/office/officeart/2005/8/layout/radial6"/>
    <dgm:cxn modelId="{2AB9C0E4-FD15-4E3A-9C90-BE11939A36E2}" type="presParOf" srcId="{D58C2B31-8EE3-4FE0-9C85-AB5CB93E883B}" destId="{C102DF9F-2A35-4123-8A45-D600EB0F1DB1}" srcOrd="14" destOrd="0" presId="urn:microsoft.com/office/officeart/2005/8/layout/radial6"/>
    <dgm:cxn modelId="{84745FB0-C976-48B8-A0C8-7614B1AB6361}" type="presParOf" srcId="{D58C2B31-8EE3-4FE0-9C85-AB5CB93E883B}" destId="{941F4D30-93E5-43B7-B1C9-A3A7F0E76CC5}" srcOrd="15" destOrd="0" presId="urn:microsoft.com/office/officeart/2005/8/layout/radial6"/>
    <dgm:cxn modelId="{D9065B87-0795-45E2-A082-5F08E6C070F6}" type="presParOf" srcId="{D58C2B31-8EE3-4FE0-9C85-AB5CB93E883B}" destId="{166BAF79-7623-4BCD-B8AB-8E00FF6AC769}" srcOrd="16" destOrd="0" presId="urn:microsoft.com/office/officeart/2005/8/layout/radial6"/>
    <dgm:cxn modelId="{6B9E8C94-8B3B-4980-9E1C-9D61FA6A8E09}" type="presParOf" srcId="{D58C2B31-8EE3-4FE0-9C85-AB5CB93E883B}" destId="{704D1F5C-729F-44AB-AAC9-777084C17924}" srcOrd="17" destOrd="0" presId="urn:microsoft.com/office/officeart/2005/8/layout/radial6"/>
    <dgm:cxn modelId="{090B1D4F-3476-4ECD-8108-8FDCBB83A020}" type="presParOf" srcId="{D58C2B31-8EE3-4FE0-9C85-AB5CB93E883B}" destId="{B7C2FDAB-6B7C-45E1-AB52-0EFEDB618A05}" srcOrd="18" destOrd="0" presId="urn:microsoft.com/office/officeart/2005/8/layout/radial6"/>
    <dgm:cxn modelId="{99EC2874-41F6-45ED-80F9-E243F00E6CE8}" type="presParOf" srcId="{D58C2B31-8EE3-4FE0-9C85-AB5CB93E883B}" destId="{DAD7D54C-0D9A-44FC-A085-ED883515A51E}" srcOrd="19" destOrd="0" presId="urn:microsoft.com/office/officeart/2005/8/layout/radial6"/>
    <dgm:cxn modelId="{E9316EB1-B4BB-486A-94F3-7D55CC1C559B}" type="presParOf" srcId="{D58C2B31-8EE3-4FE0-9C85-AB5CB93E883B}" destId="{58D84182-26FC-4C05-87E2-E7189181E6A8}" srcOrd="20" destOrd="0" presId="urn:microsoft.com/office/officeart/2005/8/layout/radial6"/>
    <dgm:cxn modelId="{C86A2096-D458-4DF5-BC8E-65499EB10F72}" type="presParOf" srcId="{D58C2B31-8EE3-4FE0-9C85-AB5CB93E883B}" destId="{79BC3256-1CB7-4958-B0B4-A63746BB433D}" srcOrd="21" destOrd="0" presId="urn:microsoft.com/office/officeart/2005/8/layout/radial6"/>
    <dgm:cxn modelId="{3D399415-C60A-4FD4-ABB4-39E411125894}" type="presParOf" srcId="{D58C2B31-8EE3-4FE0-9C85-AB5CB93E883B}" destId="{B1B9F0DD-5E4F-410C-A5F3-71D11E047ECB}" srcOrd="22" destOrd="0" presId="urn:microsoft.com/office/officeart/2005/8/layout/radial6"/>
    <dgm:cxn modelId="{5958D562-B6C4-4085-B900-47D598CDAEE8}" type="presParOf" srcId="{D58C2B31-8EE3-4FE0-9C85-AB5CB93E883B}" destId="{6FFA7179-0788-428B-8B9C-15F473A098F7}" srcOrd="23" destOrd="0" presId="urn:microsoft.com/office/officeart/2005/8/layout/radial6"/>
    <dgm:cxn modelId="{1A833823-A533-48B4-830D-F2CE5D93C30A}" type="presParOf" srcId="{D58C2B31-8EE3-4FE0-9C85-AB5CB93E883B}" destId="{210B7117-C83C-47FB-A82D-4B8F0E7FDE44}" srcOrd="24" destOrd="0" presId="urn:microsoft.com/office/officeart/2005/8/layout/radial6"/>
    <dgm:cxn modelId="{214F5EF5-F5A7-421B-B71F-5F3F46200C22}" type="presParOf" srcId="{D58C2B31-8EE3-4FE0-9C85-AB5CB93E883B}" destId="{BDFB337D-2B52-4494-87E6-999DA5C82E2C}" srcOrd="25" destOrd="0" presId="urn:microsoft.com/office/officeart/2005/8/layout/radial6"/>
    <dgm:cxn modelId="{397E9595-3A10-4693-9B6D-3388492369FF}" type="presParOf" srcId="{D58C2B31-8EE3-4FE0-9C85-AB5CB93E883B}" destId="{AB6B573F-D23D-490D-8569-0162FF6A3176}" srcOrd="26" destOrd="0" presId="urn:microsoft.com/office/officeart/2005/8/layout/radial6"/>
    <dgm:cxn modelId="{CA5C6B16-EB2D-4846-A621-BCCA32B1C545}" type="presParOf" srcId="{D58C2B31-8EE3-4FE0-9C85-AB5CB93E883B}" destId="{C1149FCC-7E43-4079-87A9-211A78144C24}" srcOrd="27" destOrd="0" presId="urn:microsoft.com/office/officeart/2005/8/layout/radial6"/>
    <dgm:cxn modelId="{2E29F5CE-453B-4BEF-86E8-A21421B421DB}" type="presParOf" srcId="{D58C2B31-8EE3-4FE0-9C85-AB5CB93E883B}" destId="{A63EDE7B-A3FE-48DA-A3CA-D4F0F650ED60}" srcOrd="28" destOrd="0" presId="urn:microsoft.com/office/officeart/2005/8/layout/radial6"/>
    <dgm:cxn modelId="{4C76C37A-CA11-449E-B9DF-EC725AE3BA05}" type="presParOf" srcId="{D58C2B31-8EE3-4FE0-9C85-AB5CB93E883B}" destId="{CA65766B-490E-4FBD-A9FB-352A9CD82902}" srcOrd="29" destOrd="0" presId="urn:microsoft.com/office/officeart/2005/8/layout/radial6"/>
    <dgm:cxn modelId="{085D4508-FBE2-48DD-A638-282E4BA267DF}" type="presParOf" srcId="{D58C2B31-8EE3-4FE0-9C85-AB5CB93E883B}" destId="{11B85574-A9B4-4C29-AE8C-CFF39A8C9664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DAA89-DEAE-4FB9-9BEA-12289EBE1E5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96271B4-BF47-4583-AAE5-DA0A9C1717E7}">
      <dgm:prSet phldrT="[Text]"/>
      <dgm:spPr/>
      <dgm:t>
        <a:bodyPr/>
        <a:lstStyle/>
        <a:p>
          <a:r>
            <a:rPr lang="en-US" dirty="0" smtClean="0"/>
            <a:t>Individuals and Families</a:t>
          </a:r>
          <a:endParaRPr lang="en-US" dirty="0"/>
        </a:p>
      </dgm:t>
    </dgm:pt>
    <dgm:pt modelId="{A3D307D9-50A5-4A9A-930A-FD36EFF943CA}" type="parTrans" cxnId="{F9140D59-3AE0-4088-A108-2A73052C8C04}">
      <dgm:prSet/>
      <dgm:spPr/>
      <dgm:t>
        <a:bodyPr/>
        <a:lstStyle/>
        <a:p>
          <a:endParaRPr lang="en-US"/>
        </a:p>
      </dgm:t>
    </dgm:pt>
    <dgm:pt modelId="{424EEDF5-003C-4CE4-8630-FF3C5E7072F6}" type="sibTrans" cxnId="{F9140D59-3AE0-4088-A108-2A73052C8C04}">
      <dgm:prSet/>
      <dgm:spPr/>
      <dgm:t>
        <a:bodyPr/>
        <a:lstStyle/>
        <a:p>
          <a:endParaRPr lang="en-US"/>
        </a:p>
      </dgm:t>
    </dgm:pt>
    <dgm:pt modelId="{264E1942-0E70-4BB7-AD48-A80B1D3CB945}">
      <dgm:prSet phldrT="[Text]"/>
      <dgm:spPr/>
      <dgm:t>
        <a:bodyPr/>
        <a:lstStyle/>
        <a:p>
          <a:r>
            <a:rPr lang="en-US" dirty="0" smtClean="0"/>
            <a:t>OPWDD, DOH &amp; CMS</a:t>
          </a:r>
          <a:endParaRPr lang="en-US" dirty="0"/>
        </a:p>
      </dgm:t>
    </dgm:pt>
    <dgm:pt modelId="{6A3FD91A-F585-447B-8842-3BE36C2CA462}" type="parTrans" cxnId="{C80283B3-E68E-454F-B64E-16DFBB9526D4}">
      <dgm:prSet/>
      <dgm:spPr/>
      <dgm:t>
        <a:bodyPr/>
        <a:lstStyle/>
        <a:p>
          <a:endParaRPr lang="en-US"/>
        </a:p>
      </dgm:t>
    </dgm:pt>
    <dgm:pt modelId="{61197A7E-8361-4ED3-A4E0-94E10DD1673D}" type="sibTrans" cxnId="{C80283B3-E68E-454F-B64E-16DFBB9526D4}">
      <dgm:prSet/>
      <dgm:spPr/>
      <dgm:t>
        <a:bodyPr/>
        <a:lstStyle/>
        <a:p>
          <a:endParaRPr lang="en-US"/>
        </a:p>
      </dgm:t>
    </dgm:pt>
    <dgm:pt modelId="{D03F92A5-679F-4F11-9C06-665CE2D13E2F}">
      <dgm:prSet phldrT="[Text]"/>
      <dgm:spPr/>
      <dgm:t>
        <a:bodyPr/>
        <a:lstStyle/>
        <a:p>
          <a:r>
            <a:rPr lang="en-US" dirty="0" smtClean="0"/>
            <a:t>Agencies &amp; Supports &amp; Services</a:t>
          </a:r>
          <a:endParaRPr lang="en-US" dirty="0"/>
        </a:p>
      </dgm:t>
    </dgm:pt>
    <dgm:pt modelId="{10F1D3FD-F178-4046-A4B2-6658D6669BE2}" type="parTrans" cxnId="{78FDAE22-E435-4AA8-96CF-72A7E89720E6}">
      <dgm:prSet/>
      <dgm:spPr/>
      <dgm:t>
        <a:bodyPr/>
        <a:lstStyle/>
        <a:p>
          <a:endParaRPr lang="en-US"/>
        </a:p>
      </dgm:t>
    </dgm:pt>
    <dgm:pt modelId="{6C96E37E-C520-4FCD-BA9D-F160DFA3173B}" type="sibTrans" cxnId="{78FDAE22-E435-4AA8-96CF-72A7E89720E6}">
      <dgm:prSet/>
      <dgm:spPr/>
      <dgm:t>
        <a:bodyPr/>
        <a:lstStyle/>
        <a:p>
          <a:endParaRPr lang="en-US"/>
        </a:p>
      </dgm:t>
    </dgm:pt>
    <dgm:pt modelId="{B493E7D0-FA2C-45EA-9875-8DF16FE75DFE}" type="pres">
      <dgm:prSet presAssocID="{D8CDAA89-DEAE-4FB9-9BEA-12289EBE1E5D}" presName="compositeShape" presStyleCnt="0">
        <dgm:presLayoutVars>
          <dgm:chMax val="7"/>
          <dgm:dir/>
          <dgm:resizeHandles val="exact"/>
        </dgm:presLayoutVars>
      </dgm:prSet>
      <dgm:spPr/>
    </dgm:pt>
    <dgm:pt modelId="{D23241AE-BA31-4479-8326-99F50506C6D7}" type="pres">
      <dgm:prSet presAssocID="{B96271B4-BF47-4583-AAE5-DA0A9C1717E7}" presName="circ1" presStyleLbl="vennNode1" presStyleIdx="0" presStyleCnt="3"/>
      <dgm:spPr/>
      <dgm:t>
        <a:bodyPr/>
        <a:lstStyle/>
        <a:p>
          <a:endParaRPr lang="en-US"/>
        </a:p>
      </dgm:t>
    </dgm:pt>
    <dgm:pt modelId="{F5658A92-95AE-433E-963D-36195042C7C9}" type="pres">
      <dgm:prSet presAssocID="{B96271B4-BF47-4583-AAE5-DA0A9C1717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299ED-8844-4CE9-BA52-9763D1BAE845}" type="pres">
      <dgm:prSet presAssocID="{264E1942-0E70-4BB7-AD48-A80B1D3CB945}" presName="circ2" presStyleLbl="vennNode1" presStyleIdx="1" presStyleCnt="3"/>
      <dgm:spPr/>
      <dgm:t>
        <a:bodyPr/>
        <a:lstStyle/>
        <a:p>
          <a:endParaRPr lang="en-US"/>
        </a:p>
      </dgm:t>
    </dgm:pt>
    <dgm:pt modelId="{AD789038-96FD-4337-882A-4103697269EA}" type="pres">
      <dgm:prSet presAssocID="{264E1942-0E70-4BB7-AD48-A80B1D3CB9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19061-1D50-4140-87EC-2C081AFC1B5D}" type="pres">
      <dgm:prSet presAssocID="{D03F92A5-679F-4F11-9C06-665CE2D13E2F}" presName="circ3" presStyleLbl="vennNode1" presStyleIdx="2" presStyleCnt="3"/>
      <dgm:spPr/>
      <dgm:t>
        <a:bodyPr/>
        <a:lstStyle/>
        <a:p>
          <a:endParaRPr lang="en-US"/>
        </a:p>
      </dgm:t>
    </dgm:pt>
    <dgm:pt modelId="{A4F4A1D6-8F9D-407B-B0C4-030DA446B732}" type="pres">
      <dgm:prSet presAssocID="{D03F92A5-679F-4F11-9C06-665CE2D13E2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40D59-3AE0-4088-A108-2A73052C8C04}" srcId="{D8CDAA89-DEAE-4FB9-9BEA-12289EBE1E5D}" destId="{B96271B4-BF47-4583-AAE5-DA0A9C1717E7}" srcOrd="0" destOrd="0" parTransId="{A3D307D9-50A5-4A9A-930A-FD36EFF943CA}" sibTransId="{424EEDF5-003C-4CE4-8630-FF3C5E7072F6}"/>
    <dgm:cxn modelId="{C80283B3-E68E-454F-B64E-16DFBB9526D4}" srcId="{D8CDAA89-DEAE-4FB9-9BEA-12289EBE1E5D}" destId="{264E1942-0E70-4BB7-AD48-A80B1D3CB945}" srcOrd="1" destOrd="0" parTransId="{6A3FD91A-F585-447B-8842-3BE36C2CA462}" sibTransId="{61197A7E-8361-4ED3-A4E0-94E10DD1673D}"/>
    <dgm:cxn modelId="{BADB3428-A268-4AC3-9038-A4832BD49F79}" type="presOf" srcId="{D8CDAA89-DEAE-4FB9-9BEA-12289EBE1E5D}" destId="{B493E7D0-FA2C-45EA-9875-8DF16FE75DFE}" srcOrd="0" destOrd="0" presId="urn:microsoft.com/office/officeart/2005/8/layout/venn1"/>
    <dgm:cxn modelId="{ED72C328-5FBA-4B62-B6BC-BB2398DE94C0}" type="presOf" srcId="{B96271B4-BF47-4583-AAE5-DA0A9C1717E7}" destId="{F5658A92-95AE-433E-963D-36195042C7C9}" srcOrd="1" destOrd="0" presId="urn:microsoft.com/office/officeart/2005/8/layout/venn1"/>
    <dgm:cxn modelId="{A148C9B0-35EE-47FE-A1FF-6E06968167FB}" type="presOf" srcId="{264E1942-0E70-4BB7-AD48-A80B1D3CB945}" destId="{C63299ED-8844-4CE9-BA52-9763D1BAE845}" srcOrd="0" destOrd="0" presId="urn:microsoft.com/office/officeart/2005/8/layout/venn1"/>
    <dgm:cxn modelId="{4B6A691C-3379-4FFE-803E-E94BE5A16AFB}" type="presOf" srcId="{264E1942-0E70-4BB7-AD48-A80B1D3CB945}" destId="{AD789038-96FD-4337-882A-4103697269EA}" srcOrd="1" destOrd="0" presId="urn:microsoft.com/office/officeart/2005/8/layout/venn1"/>
    <dgm:cxn modelId="{F7CCE0B0-0FE7-4A68-A699-4F9F46689EB5}" type="presOf" srcId="{D03F92A5-679F-4F11-9C06-665CE2D13E2F}" destId="{A4F4A1D6-8F9D-407B-B0C4-030DA446B732}" srcOrd="1" destOrd="0" presId="urn:microsoft.com/office/officeart/2005/8/layout/venn1"/>
    <dgm:cxn modelId="{B69C82DD-2389-4F9B-8ED5-5A6106584428}" type="presOf" srcId="{B96271B4-BF47-4583-AAE5-DA0A9C1717E7}" destId="{D23241AE-BA31-4479-8326-99F50506C6D7}" srcOrd="0" destOrd="0" presId="urn:microsoft.com/office/officeart/2005/8/layout/venn1"/>
    <dgm:cxn modelId="{78FDAE22-E435-4AA8-96CF-72A7E89720E6}" srcId="{D8CDAA89-DEAE-4FB9-9BEA-12289EBE1E5D}" destId="{D03F92A5-679F-4F11-9C06-665CE2D13E2F}" srcOrd="2" destOrd="0" parTransId="{10F1D3FD-F178-4046-A4B2-6658D6669BE2}" sibTransId="{6C96E37E-C520-4FCD-BA9D-F160DFA3173B}"/>
    <dgm:cxn modelId="{D6143FA4-F6B7-4D15-871D-206BBAF27256}" type="presOf" srcId="{D03F92A5-679F-4F11-9C06-665CE2D13E2F}" destId="{CE119061-1D50-4140-87EC-2C081AFC1B5D}" srcOrd="0" destOrd="0" presId="urn:microsoft.com/office/officeart/2005/8/layout/venn1"/>
    <dgm:cxn modelId="{00D94978-07B7-457C-926F-02C97F1B947E}" type="presParOf" srcId="{B493E7D0-FA2C-45EA-9875-8DF16FE75DFE}" destId="{D23241AE-BA31-4479-8326-99F50506C6D7}" srcOrd="0" destOrd="0" presId="urn:microsoft.com/office/officeart/2005/8/layout/venn1"/>
    <dgm:cxn modelId="{26C1F021-8675-4E3A-864A-A94741835915}" type="presParOf" srcId="{B493E7D0-FA2C-45EA-9875-8DF16FE75DFE}" destId="{F5658A92-95AE-433E-963D-36195042C7C9}" srcOrd="1" destOrd="0" presId="urn:microsoft.com/office/officeart/2005/8/layout/venn1"/>
    <dgm:cxn modelId="{161ECB68-42F9-4F30-8C59-A2DF46BCF7F0}" type="presParOf" srcId="{B493E7D0-FA2C-45EA-9875-8DF16FE75DFE}" destId="{C63299ED-8844-4CE9-BA52-9763D1BAE845}" srcOrd="2" destOrd="0" presId="urn:microsoft.com/office/officeart/2005/8/layout/venn1"/>
    <dgm:cxn modelId="{AACF0D11-C298-493B-9C18-E015CE750C5D}" type="presParOf" srcId="{B493E7D0-FA2C-45EA-9875-8DF16FE75DFE}" destId="{AD789038-96FD-4337-882A-4103697269EA}" srcOrd="3" destOrd="0" presId="urn:microsoft.com/office/officeart/2005/8/layout/venn1"/>
    <dgm:cxn modelId="{79ED7B7E-95D5-40B5-A050-8AE2D5C23948}" type="presParOf" srcId="{B493E7D0-FA2C-45EA-9875-8DF16FE75DFE}" destId="{CE119061-1D50-4140-87EC-2C081AFC1B5D}" srcOrd="4" destOrd="0" presId="urn:microsoft.com/office/officeart/2005/8/layout/venn1"/>
    <dgm:cxn modelId="{AFDFCE7B-1B2A-42CD-952A-E84A626DD92C}" type="presParOf" srcId="{B493E7D0-FA2C-45EA-9875-8DF16FE75DFE}" destId="{A4F4A1D6-8F9D-407B-B0C4-030DA446B7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152BC-65D5-42F1-A784-032E5666C69C}">
      <dsp:nvSpPr>
        <dsp:cNvPr id="0" name=""/>
        <dsp:cNvSpPr/>
      </dsp:nvSpPr>
      <dsp:spPr>
        <a:xfrm rot="16200000">
          <a:off x="-1201455" y="1203494"/>
          <a:ext cx="4407965" cy="20009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625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Outpatient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Doctors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Specialists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Clinic services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Outpatient surgery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5400000">
        <a:off x="2040" y="881592"/>
        <a:ext cx="2000975" cy="2644779"/>
      </dsp:txXfrm>
    </dsp:sp>
    <dsp:sp modelId="{9F2EE7F5-368C-4433-A9F8-1229654DA17B}">
      <dsp:nvSpPr>
        <dsp:cNvPr id="0" name=""/>
        <dsp:cNvSpPr/>
      </dsp:nvSpPr>
      <dsp:spPr>
        <a:xfrm rot="16200000">
          <a:off x="949593" y="1203494"/>
          <a:ext cx="4407965" cy="20009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625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Inpatient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Hospital</a:t>
          </a:r>
          <a:endParaRPr lang="en-US" sz="2000" kern="1200" dirty="0"/>
        </a:p>
      </dsp:txBody>
      <dsp:txXfrm rot="5400000">
        <a:off x="2153088" y="881592"/>
        <a:ext cx="2000975" cy="2644779"/>
      </dsp:txXfrm>
    </dsp:sp>
    <dsp:sp modelId="{89EA3741-7F02-4F72-A3C8-6C537DBB2DB0}">
      <dsp:nvSpPr>
        <dsp:cNvPr id="0" name=""/>
        <dsp:cNvSpPr/>
      </dsp:nvSpPr>
      <dsp:spPr>
        <a:xfrm rot="16200000">
          <a:off x="3100641" y="1203494"/>
          <a:ext cx="4407965" cy="20009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625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Part D Drugs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Using approved Part D formulary</a:t>
          </a:r>
          <a:endParaRPr lang="en-US" sz="2000" kern="1200" dirty="0"/>
        </a:p>
      </dsp:txBody>
      <dsp:txXfrm rot="5400000">
        <a:off x="4304136" y="881592"/>
        <a:ext cx="2000975" cy="2644779"/>
      </dsp:txXfrm>
    </dsp:sp>
    <dsp:sp modelId="{53EC82DE-A5DD-42B8-8708-CA7238401DA8}">
      <dsp:nvSpPr>
        <dsp:cNvPr id="0" name=""/>
        <dsp:cNvSpPr/>
      </dsp:nvSpPr>
      <dsp:spPr>
        <a:xfrm rot="16200000">
          <a:off x="5251690" y="1203494"/>
          <a:ext cx="4407965" cy="20009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Limited </a:t>
          </a:r>
          <a:endParaRPr lang="en-US" sz="3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Nursing home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Home care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BH</a:t>
          </a:r>
          <a:endParaRPr lang="en-US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** Covered by Medicaid if over limits</a:t>
          </a:r>
          <a:endParaRPr lang="en-US" sz="2400" kern="1200" dirty="0"/>
        </a:p>
      </dsp:txBody>
      <dsp:txXfrm rot="5400000">
        <a:off x="6455185" y="881592"/>
        <a:ext cx="2000975" cy="2644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5574-A9B4-4C29-AE8C-CFF39A8C9664}">
      <dsp:nvSpPr>
        <dsp:cNvPr id="0" name=""/>
        <dsp:cNvSpPr/>
      </dsp:nvSpPr>
      <dsp:spPr>
        <a:xfrm>
          <a:off x="1593172" y="332209"/>
          <a:ext cx="3739895" cy="3739895"/>
        </a:xfrm>
        <a:prstGeom prst="blockArc">
          <a:avLst>
            <a:gd name="adj1" fmla="val 13960698"/>
            <a:gd name="adj2" fmla="val 16136394"/>
            <a:gd name="adj3" fmla="val 27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49FCC-7E43-4079-87A9-211A78144C24}">
      <dsp:nvSpPr>
        <dsp:cNvPr id="0" name=""/>
        <dsp:cNvSpPr/>
      </dsp:nvSpPr>
      <dsp:spPr>
        <a:xfrm>
          <a:off x="1547957" y="365604"/>
          <a:ext cx="3739895" cy="3739895"/>
        </a:xfrm>
        <a:prstGeom prst="blockArc">
          <a:avLst>
            <a:gd name="adj1" fmla="val 11945039"/>
            <a:gd name="adj2" fmla="val 14065482"/>
            <a:gd name="adj3" fmla="val 27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B7117-C83C-47FB-A82D-4B8F0E7FDE44}">
      <dsp:nvSpPr>
        <dsp:cNvPr id="0" name=""/>
        <dsp:cNvSpPr/>
      </dsp:nvSpPr>
      <dsp:spPr>
        <a:xfrm>
          <a:off x="1559052" y="332525"/>
          <a:ext cx="3739895" cy="3739895"/>
        </a:xfrm>
        <a:prstGeom prst="blockArc">
          <a:avLst>
            <a:gd name="adj1" fmla="val 9720000"/>
            <a:gd name="adj2" fmla="val 11880000"/>
            <a:gd name="adj3" fmla="val 27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C3256-1CB7-4958-B0B4-A63746BB433D}">
      <dsp:nvSpPr>
        <dsp:cNvPr id="0" name=""/>
        <dsp:cNvSpPr/>
      </dsp:nvSpPr>
      <dsp:spPr>
        <a:xfrm>
          <a:off x="1559052" y="332525"/>
          <a:ext cx="3739895" cy="3739895"/>
        </a:xfrm>
        <a:prstGeom prst="blockArc">
          <a:avLst>
            <a:gd name="adj1" fmla="val 7560000"/>
            <a:gd name="adj2" fmla="val 9720000"/>
            <a:gd name="adj3" fmla="val 27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2FDAB-6B7C-45E1-AB52-0EFEDB618A05}">
      <dsp:nvSpPr>
        <dsp:cNvPr id="0" name=""/>
        <dsp:cNvSpPr/>
      </dsp:nvSpPr>
      <dsp:spPr>
        <a:xfrm>
          <a:off x="1555128" y="329682"/>
          <a:ext cx="3739895" cy="3739895"/>
        </a:xfrm>
        <a:prstGeom prst="blockArc">
          <a:avLst>
            <a:gd name="adj1" fmla="val 5251257"/>
            <a:gd name="adj2" fmla="val 7550968"/>
            <a:gd name="adj3" fmla="val 27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F4D30-93E5-43B7-B1C9-A3A7F0E76CC5}">
      <dsp:nvSpPr>
        <dsp:cNvPr id="0" name=""/>
        <dsp:cNvSpPr/>
      </dsp:nvSpPr>
      <dsp:spPr>
        <a:xfrm>
          <a:off x="1553836" y="329739"/>
          <a:ext cx="3739895" cy="3739895"/>
        </a:xfrm>
        <a:prstGeom prst="blockArc">
          <a:avLst>
            <a:gd name="adj1" fmla="val 3250119"/>
            <a:gd name="adj2" fmla="val 5266780"/>
            <a:gd name="adj3" fmla="val 27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64DC2-B72C-4036-93CB-F92CA33DA0D9}">
      <dsp:nvSpPr>
        <dsp:cNvPr id="0" name=""/>
        <dsp:cNvSpPr/>
      </dsp:nvSpPr>
      <dsp:spPr>
        <a:xfrm>
          <a:off x="1561851" y="323979"/>
          <a:ext cx="3739895" cy="3739895"/>
        </a:xfrm>
        <a:prstGeom prst="blockArc">
          <a:avLst>
            <a:gd name="adj1" fmla="val 1080000"/>
            <a:gd name="adj2" fmla="val 3240000"/>
            <a:gd name="adj3" fmla="val 27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EB437-71E2-43F2-ACED-A9B5E2AFCD25}">
      <dsp:nvSpPr>
        <dsp:cNvPr id="0" name=""/>
        <dsp:cNvSpPr/>
      </dsp:nvSpPr>
      <dsp:spPr>
        <a:xfrm>
          <a:off x="1559052" y="332525"/>
          <a:ext cx="3739895" cy="3739895"/>
        </a:xfrm>
        <a:prstGeom prst="blockArc">
          <a:avLst>
            <a:gd name="adj1" fmla="val 20520000"/>
            <a:gd name="adj2" fmla="val 10800000"/>
            <a:gd name="adj3" fmla="val 27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3AE81-FCFE-4CC5-89A8-F249F7B1EF9F}">
      <dsp:nvSpPr>
        <dsp:cNvPr id="0" name=""/>
        <dsp:cNvSpPr/>
      </dsp:nvSpPr>
      <dsp:spPr>
        <a:xfrm>
          <a:off x="1559052" y="332525"/>
          <a:ext cx="3739895" cy="3739895"/>
        </a:xfrm>
        <a:prstGeom prst="blockArc">
          <a:avLst>
            <a:gd name="adj1" fmla="val 18360000"/>
            <a:gd name="adj2" fmla="val 20520000"/>
            <a:gd name="adj3" fmla="val 27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4818D-7042-43D4-9D0A-730D0BCE679D}">
      <dsp:nvSpPr>
        <dsp:cNvPr id="0" name=""/>
        <dsp:cNvSpPr/>
      </dsp:nvSpPr>
      <dsp:spPr>
        <a:xfrm>
          <a:off x="1559052" y="332525"/>
          <a:ext cx="3739895" cy="3739895"/>
        </a:xfrm>
        <a:prstGeom prst="blockArc">
          <a:avLst>
            <a:gd name="adj1" fmla="val 16200000"/>
            <a:gd name="adj2" fmla="val 18360000"/>
            <a:gd name="adj3" fmla="val 27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35648-A25A-4858-8E48-5D074ED48AB6}">
      <dsp:nvSpPr>
        <dsp:cNvPr id="0" name=""/>
        <dsp:cNvSpPr/>
      </dsp:nvSpPr>
      <dsp:spPr>
        <a:xfrm>
          <a:off x="2043462" y="904449"/>
          <a:ext cx="2772255" cy="258667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smtClean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Care Coordination Functions</a:t>
          </a:r>
          <a:endParaRPr lang="en-US" sz="2800" b="1" kern="1200" baseline="0" dirty="0">
            <a:solidFill>
              <a:schemeClr val="bg1">
                <a:lumMod val="75000"/>
              </a:scheme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2449449" y="1283259"/>
        <a:ext cx="1960281" cy="1829059"/>
      </dsp:txXfrm>
    </dsp:sp>
    <dsp:sp modelId="{4FEB8148-E5C1-4B9E-9399-DFB2018DDACA}">
      <dsp:nvSpPr>
        <dsp:cNvPr id="0" name=""/>
        <dsp:cNvSpPr/>
      </dsp:nvSpPr>
      <dsp:spPr>
        <a:xfrm>
          <a:off x="2772080" y="-260986"/>
          <a:ext cx="1313839" cy="1238500"/>
        </a:xfrm>
        <a:prstGeom prst="ellipse">
          <a:avLst/>
        </a:prstGeom>
        <a:solidFill>
          <a:srgbClr val="F5B3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Linkage and Referral</a:t>
          </a:r>
          <a:endParaRPr lang="en-US" sz="1600" b="1" kern="1200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2964487" y="-79612"/>
        <a:ext cx="929025" cy="875752"/>
      </dsp:txXfrm>
    </dsp:sp>
    <dsp:sp modelId="{5D7D03BB-48EF-4033-A5BD-044EC0029D97}">
      <dsp:nvSpPr>
        <dsp:cNvPr id="0" name=""/>
        <dsp:cNvSpPr/>
      </dsp:nvSpPr>
      <dsp:spPr>
        <a:xfrm>
          <a:off x="3856079" y="91226"/>
          <a:ext cx="1313839" cy="1238500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Advocacy</a:t>
          </a:r>
          <a:endParaRPr lang="en-US" sz="1600" b="1" kern="1200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4048486" y="272600"/>
        <a:ext cx="929025" cy="875752"/>
      </dsp:txXfrm>
    </dsp:sp>
    <dsp:sp modelId="{41F3E3DA-BF2F-42D4-B442-9DC3812803F4}">
      <dsp:nvSpPr>
        <dsp:cNvPr id="0" name=""/>
        <dsp:cNvSpPr/>
      </dsp:nvSpPr>
      <dsp:spPr>
        <a:xfrm>
          <a:off x="4526028" y="1013331"/>
          <a:ext cx="1313839" cy="1238500"/>
        </a:xfrm>
        <a:prstGeom prst="ellipse">
          <a:avLst/>
        </a:prstGeom>
        <a:solidFill>
          <a:srgbClr val="F5B3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Care Planning</a:t>
          </a:r>
          <a:endParaRPr lang="en-US" sz="1600" b="1" kern="1200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4718435" y="1194705"/>
        <a:ext cx="929025" cy="875752"/>
      </dsp:txXfrm>
    </dsp:sp>
    <dsp:sp modelId="{52C0F412-710C-4D07-858D-2F34743FEC3C}">
      <dsp:nvSpPr>
        <dsp:cNvPr id="0" name=""/>
        <dsp:cNvSpPr/>
      </dsp:nvSpPr>
      <dsp:spPr>
        <a:xfrm>
          <a:off x="4526028" y="2153115"/>
          <a:ext cx="1313839" cy="1238500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Assess-ment</a:t>
          </a:r>
          <a:endParaRPr lang="en-US" sz="1600" b="1" kern="1200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4718435" y="2334489"/>
        <a:ext cx="929025" cy="875752"/>
      </dsp:txXfrm>
    </dsp:sp>
    <dsp:sp modelId="{0981EDB7-1383-44E4-8675-581BB7CCF1D2}">
      <dsp:nvSpPr>
        <dsp:cNvPr id="0" name=""/>
        <dsp:cNvSpPr/>
      </dsp:nvSpPr>
      <dsp:spPr>
        <a:xfrm>
          <a:off x="3847022" y="3075217"/>
          <a:ext cx="1313839" cy="1238500"/>
        </a:xfrm>
        <a:prstGeom prst="ellipse">
          <a:avLst/>
        </a:prstGeom>
        <a:solidFill>
          <a:srgbClr val="F5B3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Monitoring</a:t>
          </a:r>
          <a:endParaRPr lang="en-US" sz="1600" b="1" kern="1200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4039429" y="3256591"/>
        <a:ext cx="929025" cy="875752"/>
      </dsp:txXfrm>
    </dsp:sp>
    <dsp:sp modelId="{166BAF79-7623-4BCD-B8AB-8E00FF6AC769}">
      <dsp:nvSpPr>
        <dsp:cNvPr id="0" name=""/>
        <dsp:cNvSpPr/>
      </dsp:nvSpPr>
      <dsp:spPr>
        <a:xfrm>
          <a:off x="2847925" y="3422864"/>
          <a:ext cx="1313839" cy="12385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Record Keeping</a:t>
          </a:r>
          <a:endParaRPr lang="en-US" sz="1600" b="1" kern="1200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040332" y="3604238"/>
        <a:ext cx="929025" cy="875752"/>
      </dsp:txXfrm>
    </dsp:sp>
    <dsp:sp modelId="{DAD7D54C-0D9A-44FC-A085-ED883515A51E}">
      <dsp:nvSpPr>
        <dsp:cNvPr id="0" name=""/>
        <dsp:cNvSpPr/>
      </dsp:nvSpPr>
      <dsp:spPr>
        <a:xfrm>
          <a:off x="1708448" y="3101119"/>
          <a:ext cx="1273102" cy="1186703"/>
        </a:xfrm>
        <a:prstGeom prst="ellipse">
          <a:avLst/>
        </a:prstGeom>
        <a:solidFill>
          <a:srgbClr val="F5B3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Coordina-tion with providers</a:t>
          </a:r>
          <a:endParaRPr lang="en-US" sz="1600" b="1" kern="1200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894889" y="3274908"/>
        <a:ext cx="900220" cy="839125"/>
      </dsp:txXfrm>
    </dsp:sp>
    <dsp:sp modelId="{B1B9F0DD-5E4F-410C-A5F3-71D11E047ECB}">
      <dsp:nvSpPr>
        <dsp:cNvPr id="0" name=""/>
        <dsp:cNvSpPr/>
      </dsp:nvSpPr>
      <dsp:spPr>
        <a:xfrm>
          <a:off x="1018131" y="2153115"/>
          <a:ext cx="1313839" cy="12385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Cost Mgmt.</a:t>
          </a:r>
          <a:endParaRPr lang="en-US" sz="1600" b="1" kern="1200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210538" y="2334489"/>
        <a:ext cx="929025" cy="875752"/>
      </dsp:txXfrm>
    </dsp:sp>
    <dsp:sp modelId="{BDFB337D-2B52-4494-87E6-999DA5C82E2C}">
      <dsp:nvSpPr>
        <dsp:cNvPr id="0" name=""/>
        <dsp:cNvSpPr/>
      </dsp:nvSpPr>
      <dsp:spPr>
        <a:xfrm>
          <a:off x="1018131" y="1013331"/>
          <a:ext cx="1313839" cy="1238500"/>
        </a:xfrm>
        <a:prstGeom prst="ellipse">
          <a:avLst/>
        </a:prstGeom>
        <a:solidFill>
          <a:srgbClr val="F5B3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Eligibility &amp; Benefits Maint.</a:t>
          </a:r>
          <a:endParaRPr lang="en-US" sz="1600" b="1" kern="1200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210538" y="1194705"/>
        <a:ext cx="929025" cy="875752"/>
      </dsp:txXfrm>
    </dsp:sp>
    <dsp:sp modelId="{A63EDE7B-A3FE-48DA-A3CA-D4F0F650ED60}">
      <dsp:nvSpPr>
        <dsp:cNvPr id="0" name=""/>
        <dsp:cNvSpPr/>
      </dsp:nvSpPr>
      <dsp:spPr>
        <a:xfrm>
          <a:off x="1700228" y="63037"/>
          <a:ext cx="1289531" cy="1345046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Central Point of Contract</a:t>
          </a:r>
          <a:endParaRPr lang="en-US" sz="1600" b="1" kern="1200" baseline="0" dirty="0">
            <a:solidFill>
              <a:schemeClr val="tx1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889075" y="260014"/>
        <a:ext cx="911837" cy="951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241AE-BA31-4479-8326-99F50506C6D7}">
      <dsp:nvSpPr>
        <dsp:cNvPr id="0" name=""/>
        <dsp:cNvSpPr/>
      </dsp:nvSpPr>
      <dsp:spPr>
        <a:xfrm>
          <a:off x="2826067" y="53697"/>
          <a:ext cx="2577465" cy="25774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Individuals and Families</a:t>
          </a:r>
          <a:endParaRPr lang="en-US" sz="2700" kern="1200" dirty="0"/>
        </a:p>
      </dsp:txBody>
      <dsp:txXfrm>
        <a:off x="3169729" y="504753"/>
        <a:ext cx="1890141" cy="1159859"/>
      </dsp:txXfrm>
    </dsp:sp>
    <dsp:sp modelId="{C63299ED-8844-4CE9-BA52-9763D1BAE845}">
      <dsp:nvSpPr>
        <dsp:cNvPr id="0" name=""/>
        <dsp:cNvSpPr/>
      </dsp:nvSpPr>
      <dsp:spPr>
        <a:xfrm>
          <a:off x="3756102" y="1664612"/>
          <a:ext cx="2577465" cy="25774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OPWDD, DOH &amp; CMS</a:t>
          </a:r>
          <a:endParaRPr lang="en-US" sz="2700" kern="1200" dirty="0"/>
        </a:p>
      </dsp:txBody>
      <dsp:txXfrm>
        <a:off x="4544377" y="2330457"/>
        <a:ext cx="1546479" cy="1417605"/>
      </dsp:txXfrm>
    </dsp:sp>
    <dsp:sp modelId="{CE119061-1D50-4140-87EC-2C081AFC1B5D}">
      <dsp:nvSpPr>
        <dsp:cNvPr id="0" name=""/>
        <dsp:cNvSpPr/>
      </dsp:nvSpPr>
      <dsp:spPr>
        <a:xfrm>
          <a:off x="1896032" y="1664612"/>
          <a:ext cx="2577465" cy="25774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Agencies &amp; Supports &amp; Services</a:t>
          </a:r>
          <a:endParaRPr lang="en-US" sz="2700" kern="1200" dirty="0"/>
        </a:p>
      </dsp:txBody>
      <dsp:txXfrm>
        <a:off x="2138743" y="2330457"/>
        <a:ext cx="1546479" cy="1417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444D9EA9-D747-8843-805B-AB2E9FC582EC}" type="datetimeFigureOut">
              <a:rPr lang="en-US" smtClean="0"/>
              <a:pPr/>
              <a:t>12/13/15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6E2C5333-83EC-6A42-B16A-ED6FCE01C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60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679A5374-8C78-2E44-99C6-C69453EFEB1E}" type="datetimeFigureOut">
              <a:rPr lang="en-US" smtClean="0"/>
              <a:pPr/>
              <a:t>12/13/15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5C93781C-6F35-7341-BEDB-30D74A0E6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5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0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4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4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4">
              <a:defRPr/>
            </a:pPr>
            <a:r>
              <a:rPr lang="en-US" dirty="0" smtClean="0"/>
              <a:t>On November 5, 2015, the Centers for Medicare &amp; Medicaid Services (CMS) announced that CMS is partnering with the New York State Department of Health (NYSDOH) and the Office for People with Developmental Disabilities (OPWDD) to test a new model for providing Medicare-Medicaid enrollees with a more coordinated, person-centered care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4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F24-36C4-6645-BD44-F2F2137C4046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5E8-61B2-B945-ACDE-C69EF701E93F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86E2-CF05-9C46-A55A-2AC5C7D7BD0F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2AA9-F63E-0747-9F28-64B18A8A45E9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F401-EF9E-3548-B7B2-75783519F969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52CF-177D-BD48-9362-12B3CE2DD4D8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6908-8063-BA45-882F-3E78B4AD30A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7FE-9A13-7943-ABAC-E1BB7AFC7FF4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FFF-9A04-EC41-B5FE-5DF34E5DE76D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2ED7-827C-C840-95AB-488F7CA9C6DE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Data 00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54" y="0"/>
            <a:ext cx="913489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0115"/>
            <a:ext cx="8229600" cy="4296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0828"/>
            <a:ext cx="2133600" cy="23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9B7167E-42E8-7B43-A725-BEF118AD2D4E}" type="datetime1">
              <a:rPr lang="en-US" smtClean="0"/>
              <a:pPr/>
              <a:t>12/13/15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100828"/>
            <a:ext cx="2133600" cy="247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5A2B6F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ms.gov/Newsroom/MediaReleaseDatabase/Press-releases/2015-Press-releases-items/2015-11-05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Title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0" y="0"/>
            <a:ext cx="91348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53" y="2130425"/>
            <a:ext cx="8835991" cy="2348619"/>
          </a:xfrm>
        </p:spPr>
        <p:txBody>
          <a:bodyPr>
            <a:normAutofit/>
          </a:bodyPr>
          <a:lstStyle/>
          <a:p>
            <a:r>
              <a:rPr lang="en-US" dirty="0" smtClean="0"/>
              <a:t>A Transformation Vision of a Better Life Through FIDA-IDD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ECB-2E9E-1143-99D0-8A3C1250998E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5276087"/>
            <a:ext cx="7772400" cy="1425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Manhattan Developmental Disabilities Council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aseline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JoAnn Lamphere, </a:t>
            </a:r>
            <a:r>
              <a:rPr lang="en-US" sz="1900" baseline="0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DrPH</a:t>
            </a:r>
            <a:r>
              <a:rPr lang="en-US" sz="1900" baseline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, Deputy</a:t>
            </a:r>
            <a:r>
              <a:rPr lang="en-US" sz="190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Commissioner, OPWDD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December 10, 2015</a:t>
            </a:r>
          </a:p>
        </p:txBody>
      </p:sp>
    </p:spTree>
    <p:extLst>
      <p:ext uri="{BB962C8B-B14F-4D97-AF65-F5344CB8AC3E}">
        <p14:creationId xmlns:p14="http://schemas.microsoft.com/office/powerpoint/2010/main" val="240378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Different About  </a:t>
            </a:r>
            <a:br>
              <a:rPr lang="en-US" dirty="0" smtClean="0"/>
            </a:br>
            <a:r>
              <a:rPr lang="en-US" dirty="0" smtClean="0"/>
              <a:t>FIDA-IDD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Health Plan provides Person Centered Care Management and Comprehensive Health Care coverage – not bounced between Medicare &amp; Medicaid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Individuals enrolled actively participate in planning for their medical, behavioral, long-term services &amp; supports and social needs --develop a “Life Plan” </a:t>
            </a:r>
            <a:r>
              <a:rPr lang="en-US" sz="2400" i="1" dirty="0" smtClean="0"/>
              <a:t>(like an ISP)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Individual has a Care Manager and an Interdisciplinary Team (IDT) to help plan, coordinate and assist individuals in accessing services &amp; supports, improving quality of life &amp; accomplishing life goals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F24-36C4-6645-BD44-F2F2137C4046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7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IDT composition will </a:t>
            </a:r>
            <a:r>
              <a:rPr lang="en-US" sz="2400" dirty="0" smtClean="0"/>
              <a:t>be </a:t>
            </a:r>
            <a:r>
              <a:rPr lang="en-US" sz="2400" dirty="0"/>
              <a:t>based on </a:t>
            </a:r>
            <a:r>
              <a:rPr lang="en-US" sz="2400" dirty="0" smtClean="0"/>
              <a:t>an enrollee’s </a:t>
            </a:r>
            <a:r>
              <a:rPr lang="en-US" sz="2400" dirty="0"/>
              <a:t>specific preferences and needs and each member will be sure to respect the </a:t>
            </a:r>
            <a:r>
              <a:rPr lang="en-US" sz="2400" dirty="0" smtClean="0"/>
              <a:t>individual’s </a:t>
            </a:r>
            <a:r>
              <a:rPr lang="en-US" sz="2400" dirty="0"/>
              <a:t>linguistic and cultural competence and treat them with dignity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IDT/ Plan is responsible for making coverage determinations as part of service planning.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After the first IDT meeting, the IDT must convene routinely, but not more than six months from the previous IDT meeting.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These meetings may occur more frequently, since the IDT must reconvene after a reassessment due to a qualifying trigger event (hospitalization, change in health status,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6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 Coordination is a </a:t>
            </a:r>
            <a:r>
              <a:rPr lang="en-US" i="1" dirty="0" smtClean="0"/>
              <a:t>System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276350" y="1757672"/>
          <a:ext cx="6858000" cy="440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04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Care Coordination </a:t>
            </a:r>
            <a:r>
              <a:rPr lang="en-US" i="1" dirty="0" smtClean="0"/>
              <a:t>System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079"/>
            <a:ext cx="8229600" cy="463164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Increased individual satisfaction and choice through person-centered planning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Service authorization, activation and monitoring with reduced paperwork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Improved access to services and providers and reduction of unnecessary delays</a:t>
            </a:r>
            <a:endParaRPr lang="en-US" sz="1100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Enhanced </a:t>
            </a:r>
            <a:r>
              <a:rPr lang="en-US" dirty="0"/>
              <a:t>integrated opportunities for independence to the extent </a:t>
            </a:r>
            <a:r>
              <a:rPr lang="en-US" dirty="0" smtClean="0"/>
              <a:t>possible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Support of meaningful outcomes and value-based performance metrics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enabled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Makes FIDA-IDD Unique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Capitated to provide Medicare, Medicaid, Part D and Medicaid drug benefits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 deductibles, premiums, copays or coinsurance cost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One benefit card to access all services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Person </a:t>
            </a:r>
            <a:r>
              <a:rPr lang="en-US" dirty="0"/>
              <a:t>Centered Planning Team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Additional </a:t>
            </a:r>
            <a:r>
              <a:rPr lang="en-US" dirty="0"/>
              <a:t>outside supports through the new Ombudsman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808"/>
            <a:ext cx="8229600" cy="360337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</a:rPr>
              <a:t>Ombudsman Service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1534" y="1600200"/>
            <a:ext cx="3176833" cy="39521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Ombudsman helps </a:t>
            </a:r>
            <a:r>
              <a:rPr lang="en-US" sz="2000" dirty="0"/>
              <a:t>people enrolled in the FIDA-IDD Plan with access to covered services and items, questions about billing, or other questions and </a:t>
            </a:r>
            <a:r>
              <a:rPr lang="en-US" sz="2000" dirty="0" smtClean="0"/>
              <a:t>problems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The Ombudsman </a:t>
            </a:r>
            <a:r>
              <a:rPr lang="en-US" sz="2000" dirty="0"/>
              <a:t>can help </a:t>
            </a:r>
            <a:r>
              <a:rPr lang="en-US" sz="2000" dirty="0" smtClean="0"/>
              <a:t>enrollees </a:t>
            </a:r>
            <a:r>
              <a:rPr lang="en-US" sz="2000" dirty="0"/>
              <a:t>file a grievance or an appeal with </a:t>
            </a:r>
            <a:r>
              <a:rPr lang="en-US" sz="2000" dirty="0" smtClean="0"/>
              <a:t>the plan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Ombudsman will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assistance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navigating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coverage and in understanding and exercising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one’s rights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FFF-9A04-EC41-B5FE-5DF34E5DE76D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7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9" y="576934"/>
            <a:ext cx="4056998" cy="119170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Enrolling in FIDA-IDD is Easy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817" y="1868237"/>
            <a:ext cx="4321321" cy="46910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Enrollment being done through the State’s enrollment broker, </a:t>
            </a:r>
            <a:r>
              <a:rPr lang="en-US" sz="1800" b="1" dirty="0" smtClean="0"/>
              <a:t>New York Medicaid Choice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New York </a:t>
            </a:r>
            <a:r>
              <a:rPr lang="en-US" sz="1800" b="1" dirty="0"/>
              <a:t>Medicaid </a:t>
            </a:r>
            <a:r>
              <a:rPr lang="en-US" sz="1800" b="1" dirty="0" smtClean="0"/>
              <a:t>Choice </a:t>
            </a:r>
            <a:r>
              <a:rPr lang="en-US" sz="1800" dirty="0" smtClean="0"/>
              <a:t>will provide education and assistance and, if decided, enroll individual in the program</a:t>
            </a:r>
          </a:p>
          <a:p>
            <a:endParaRPr lang="en-US" sz="1800" dirty="0"/>
          </a:p>
          <a:p>
            <a:r>
              <a:rPr lang="en-US" sz="1800" dirty="0" smtClean="0"/>
              <a:t>Enrollment can be done over the phone or by submitting an application</a:t>
            </a:r>
            <a:endParaRPr lang="en-US" sz="1800" dirty="0"/>
          </a:p>
          <a:p>
            <a:endParaRPr lang="en-US" sz="1800" b="1" dirty="0" smtClean="0"/>
          </a:p>
          <a:p>
            <a:r>
              <a:rPr lang="en-US" sz="1800" dirty="0"/>
              <a:t>Enrolling in the FIDA-IDD program is </a:t>
            </a:r>
            <a:r>
              <a:rPr lang="en-US" sz="1800" dirty="0" smtClean="0"/>
              <a:t>voluntary</a:t>
            </a:r>
            <a:endParaRPr lang="en-US" sz="1800" dirty="0"/>
          </a:p>
          <a:p>
            <a:endParaRPr lang="en-US" sz="16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FFF-9A04-EC41-B5FE-5DF34E5DE76D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4" y="895545"/>
            <a:ext cx="3384222" cy="5005633"/>
          </a:xfrm>
        </p:spPr>
      </p:pic>
    </p:spTree>
    <p:extLst>
      <p:ext uri="{BB962C8B-B14F-4D97-AF65-F5344CB8AC3E}">
        <p14:creationId xmlns:p14="http://schemas.microsoft.com/office/powerpoint/2010/main" val="95661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Partnering in FIDA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Innovative providers are key players and change agents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Partners viewed favorably by OPWDD, DOH and CMS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Entities that are first to table will have experience that will be unique among counterparts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There is no financial risk as organizations enter into contract agreement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9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FIDA-IDD: First Learning Opportunity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304"/>
            <a:ext cx="8229600" cy="48999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FIDA-IDD MOU Signed on November 5, 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FIDA-IDD CMS </a:t>
            </a:r>
            <a:r>
              <a:rPr lang="en-US" sz="2800" dirty="0"/>
              <a:t>press </a:t>
            </a:r>
            <a:r>
              <a:rPr lang="en-US" sz="2800" dirty="0" smtClean="0"/>
              <a:t>release: </a:t>
            </a:r>
            <a:r>
              <a:rPr lang="en-US" sz="2800" dirty="0" smtClean="0">
                <a:hlinkClick r:id="rId3" tooltip="Press release"/>
              </a:rPr>
              <a:t>https</a:t>
            </a:r>
            <a:r>
              <a:rPr lang="en-US" sz="2800" dirty="0">
                <a:hlinkClick r:id="rId3" tooltip="Press release"/>
              </a:rPr>
              <a:t>://www.cms.gov/Newsroom/MediaReleaseDatabase/Press-releases/2015-Press-releases-items/2015-11-05.html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3-way contract between PHP, State and CMS in final stages of review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Interdisciplinary Team Draft Policy </a:t>
            </a:r>
            <a:r>
              <a:rPr lang="en-US" sz="2800" dirty="0"/>
              <a:t>being </a:t>
            </a:r>
            <a:r>
              <a:rPr lang="en-US" sz="2800" dirty="0" smtClean="0"/>
              <a:t>shared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If </a:t>
            </a:r>
            <a:r>
              <a:rPr lang="en-US" sz="2800" dirty="0"/>
              <a:t>you have question related to FIDA-IDD, email: FIDA-IDD@opwdd.ny.gov  </a:t>
            </a: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Conclusion: Achieving the Transformation Vision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994383"/>
              </p:ext>
            </p:extLst>
          </p:nvPr>
        </p:nvGraphicFramePr>
        <p:xfrm>
          <a:off x="457200" y="1830388"/>
          <a:ext cx="8229600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FIDA-IDD – Rationale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Benefits, Services &amp; Eligibility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Makes FIDA Unique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Signing Up to Participate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30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1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Rationale for Managing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760245"/>
            <a:ext cx="8372901" cy="53226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Eliminate individuals’ worries – live life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Coordinate services effectively and reduce duplication, time lags, etc. of service provision</a:t>
            </a:r>
            <a:r>
              <a:rPr lang="en-US" sz="2800" dirty="0" smtClean="0"/>
              <a:t> 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dirty="0" smtClean="0"/>
              <a:t>Facilitate individual choice and empowerment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dirty="0" smtClean="0"/>
              <a:t>Facilitate community care rather than institutions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dirty="0" smtClean="0"/>
              <a:t>Provide help to caregivers </a:t>
            </a:r>
            <a:r>
              <a:rPr lang="en-US" sz="2800" dirty="0"/>
              <a:t>and family members </a:t>
            </a:r>
            <a:r>
              <a:rPr lang="en-US" sz="2800" dirty="0" smtClean="0"/>
              <a:t>who are supporting enrollee</a:t>
            </a:r>
            <a:endParaRPr lang="en-US" sz="2800" dirty="0"/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dirty="0" smtClean="0"/>
              <a:t>Individuals have </a:t>
            </a:r>
            <a:r>
              <a:rPr lang="en-US" sz="2800" dirty="0"/>
              <a:t>a single-source contact to help them navigate complex </a:t>
            </a:r>
            <a:r>
              <a:rPr lang="en-US" sz="2800" dirty="0" smtClean="0"/>
              <a:t>systems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dirty="0">
                <a:cs typeface="Times New Roman" pitchFamily="18" charset="0"/>
              </a:rPr>
              <a:t>Avoid higher cost services and products when lower-cost, “clinically” appropriate services can be rendered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endParaRPr lang="en-US" sz="2800" dirty="0"/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6AE5-60DC-4150-8D4D-98552520A9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 Partnership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Office for People With Developmental Disabilities (OPWDD) is partnering with NYS Department of Health (DOH) and the federal Centers for Medicare and Medicaid Services (CMS) to offer a program to people who receive services through Medicare and Medicaid.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This is called the “Fully Integrated Duals Advantage for individuals who have Intellectual and Developmental Disabilities” program, or “FIDA-IDD”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FFF-9A04-EC41-B5FE-5DF34E5DE76D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82" y="4953000"/>
            <a:ext cx="345021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5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What is the FIDA-IDD</a:t>
            </a:r>
            <a:endParaRPr lang="en-US" sz="4000" dirty="0"/>
          </a:p>
        </p:txBody>
      </p:sp>
      <p:sp>
        <p:nvSpPr>
          <p:cNvPr id="17" name="Tex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One </a:t>
            </a:r>
            <a:r>
              <a:rPr lang="en-US" sz="2400" dirty="0"/>
              <a:t>h</a:t>
            </a:r>
            <a:r>
              <a:rPr lang="en-US" sz="2400" dirty="0" smtClean="0"/>
              <a:t>ealth </a:t>
            </a:r>
            <a:r>
              <a:rPr lang="en-US" sz="2400" dirty="0"/>
              <a:t>p</a:t>
            </a:r>
            <a:r>
              <a:rPr lang="en-US" sz="2400" dirty="0" smtClean="0"/>
              <a:t>lan </a:t>
            </a:r>
            <a:r>
              <a:rPr lang="en-US" sz="2400" dirty="0"/>
              <a:t>that brings together Medicare, Medicaid and Developmental Disability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dirty="0"/>
              <a:t>personal health care plan that’s centered on </a:t>
            </a:r>
            <a:r>
              <a:rPr lang="en-US" sz="2400" b="1" dirty="0" smtClean="0"/>
              <a:t>you – the individual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 health plan that gives one all the care and supports needed in one place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Services are provided by a network of providers contracted with the health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Partners </a:t>
            </a:r>
            <a:r>
              <a:rPr lang="en-US" sz="2400" b="1" dirty="0"/>
              <a:t>Health Plan </a:t>
            </a:r>
            <a:r>
              <a:rPr lang="en-US" sz="2400" dirty="0" smtClean="0"/>
              <a:t>(PHP) is </a:t>
            </a:r>
            <a:r>
              <a:rPr lang="en-US" sz="2400" dirty="0"/>
              <a:t>the only plan selected by CMS to offer the FIDA-IDD program 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0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955"/>
            <a:ext cx="8229600" cy="1143000"/>
          </a:xfrm>
        </p:spPr>
        <p:txBody>
          <a:bodyPr/>
          <a:lstStyle/>
          <a:p>
            <a:r>
              <a:rPr lang="en-US" dirty="0" smtClean="0"/>
              <a:t>FIDA-IDD</a:t>
            </a:r>
            <a:r>
              <a:rPr lang="en-US" dirty="0"/>
              <a:t>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" y="1490955"/>
            <a:ext cx="8908026" cy="53670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FIDA-IDD </a:t>
            </a:r>
            <a:r>
              <a:rPr lang="en-US" sz="2800" dirty="0"/>
              <a:t>plan will deliver integrated </a:t>
            </a:r>
            <a:r>
              <a:rPr lang="en-US" sz="2800" dirty="0" smtClean="0"/>
              <a:t>health </a:t>
            </a:r>
            <a:r>
              <a:rPr lang="en-US" sz="2800" dirty="0"/>
              <a:t>and long term care benefits to individuals with Medicare and Medicaid who reside </a:t>
            </a:r>
            <a:r>
              <a:rPr lang="en-US" sz="2800" dirty="0" smtClean="0"/>
              <a:t>in </a:t>
            </a:r>
            <a:r>
              <a:rPr lang="en-US" sz="2800" dirty="0"/>
              <a:t>targeted geographic area </a:t>
            </a:r>
            <a:r>
              <a:rPr lang="en-US" sz="2800" i="1" dirty="0"/>
              <a:t>and</a:t>
            </a:r>
            <a:r>
              <a:rPr lang="en-US" sz="2800" dirty="0"/>
              <a:t> who choose to participate in the Demonstration.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Target area - NYC, Nassau, Suffolk, Westchester, </a:t>
            </a:r>
            <a:r>
              <a:rPr lang="en-US" sz="2000" dirty="0" smtClean="0"/>
              <a:t>Rockland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Enrollment in FIDA will be available in all targeted counties at once; no phased implementation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Plan is responsible for coordination of all the individual’s services (Medicare, Medicaid, specialty OPWDD services, and any others required to meet the individual’s needs)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 FIDA-IDD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Demonstration period is from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2016 through December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is voluntary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9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3913"/>
            <a:ext cx="8172450" cy="160082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Comprehensive Benefits &amp;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736"/>
            <a:ext cx="8229600" cy="505326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600" dirty="0" smtClean="0"/>
              <a:t>Medicare hospitalization, physician &amp; specialty services, prescription drugs</a:t>
            </a:r>
            <a:endParaRPr lang="en-US" sz="2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 smtClean="0"/>
              <a:t>Medicaid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Care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Long </a:t>
            </a:r>
            <a:r>
              <a:rPr lang="en-US" sz="2200" dirty="0"/>
              <a:t>Term Supports &amp;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Behavioral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OPWDD waiver </a:t>
            </a:r>
            <a:r>
              <a:rPr lang="en-US" sz="2200" dirty="0" smtClean="0"/>
              <a:t>services if already enrolled in the 1915(c) HCBS Waivered Services 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Pharmacy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Transportation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Dental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938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Medicare Benefits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F401-EF9E-3548-B7B2-75783519F969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718198"/>
          <a:ext cx="8458200" cy="4407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02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807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Who Can </a:t>
            </a:r>
            <a:r>
              <a:rPr lang="en-US" sz="2400" dirty="0"/>
              <a:t>J</a:t>
            </a:r>
            <a:r>
              <a:rPr lang="en-US" sz="2400" dirty="0" smtClean="0"/>
              <a:t>oin the FIDA-IDD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If you are 21 or older; and </a:t>
            </a:r>
          </a:p>
          <a:p>
            <a:endParaRPr lang="en-US" sz="2000" dirty="0"/>
          </a:p>
          <a:p>
            <a:r>
              <a:rPr lang="en-US" sz="2000" dirty="0"/>
              <a:t>Entitled to benefits under Medicare Part A and enrolled in Part B, eligible to enroll in Part D, and eligible for full Medicaid benefits; and</a:t>
            </a:r>
          </a:p>
          <a:p>
            <a:endParaRPr lang="en-US" sz="2000" dirty="0"/>
          </a:p>
          <a:p>
            <a:r>
              <a:rPr lang="en-US" sz="2000" dirty="0"/>
              <a:t>Eligible for OPWDD services; and </a:t>
            </a:r>
          </a:p>
          <a:p>
            <a:endParaRPr lang="en-US" sz="2000" dirty="0"/>
          </a:p>
          <a:p>
            <a:r>
              <a:rPr lang="en-US" sz="2000" dirty="0"/>
              <a:t>Live in NYC, Nassau, Suffolk, Westchester, or  Rockland </a:t>
            </a:r>
            <a:r>
              <a:rPr lang="en-US" sz="2000" dirty="0" smtClean="0"/>
              <a:t>counties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721-D36B-B44E-8FE6-B7DD7268FB45}" type="datetime1">
              <a:rPr lang="en-US" smtClean="0"/>
              <a:pPr/>
              <a:t>12/13/15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13" y="904972"/>
            <a:ext cx="3841423" cy="52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1259</Words>
  <Application>Microsoft Macintosh PowerPoint</Application>
  <PresentationFormat>On-screen Show (4:3)</PresentationFormat>
  <Paragraphs>177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 Transformation Vision of a Better Life Through FIDA-IDD</vt:lpstr>
      <vt:lpstr>Discussion Outline</vt:lpstr>
      <vt:lpstr>Rationale for Managing Care</vt:lpstr>
      <vt:lpstr>A Partnership</vt:lpstr>
      <vt:lpstr>What is the FIDA-IDD</vt:lpstr>
      <vt:lpstr>FIDA-IDD Implementation</vt:lpstr>
      <vt:lpstr>Comprehensive Benefits &amp; Services</vt:lpstr>
      <vt:lpstr>Medicare Benefits</vt:lpstr>
      <vt:lpstr>Who Can Join the FIDA-IDD</vt:lpstr>
      <vt:lpstr>What’s Different About   FIDA-IDD</vt:lpstr>
      <vt:lpstr>IDT Responsibilities</vt:lpstr>
      <vt:lpstr>Care Coordination is a System</vt:lpstr>
      <vt:lpstr>Benefits of Care Coordination System</vt:lpstr>
      <vt:lpstr>What Else Makes FIDA-IDD Unique</vt:lpstr>
      <vt:lpstr> Ombudsman Service</vt:lpstr>
      <vt:lpstr>Enrolling in FIDA-IDD is Easy</vt:lpstr>
      <vt:lpstr>Benefits of Partnering in FIDA Initiative</vt:lpstr>
      <vt:lpstr>FIDA-IDD: First Learning Opportunity</vt:lpstr>
      <vt:lpstr>Conclusion: Achieving the Transformation Vision</vt:lpstr>
      <vt:lpstr>Questions and Discussion</vt:lpstr>
    </vt:vector>
  </TitlesOfParts>
  <Company>NYSOMRDD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NYSOMRDD</dc:creator>
  <cp:lastModifiedBy>Elinor Rufer</cp:lastModifiedBy>
  <cp:revision>146</cp:revision>
  <cp:lastPrinted>2015-12-09T21:23:23Z</cp:lastPrinted>
  <dcterms:created xsi:type="dcterms:W3CDTF">2015-01-12T14:14:13Z</dcterms:created>
  <dcterms:modified xsi:type="dcterms:W3CDTF">2015-12-14T03:20:14Z</dcterms:modified>
</cp:coreProperties>
</file>