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12" name="Shape 4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45" name="Shape 44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pPr lvl="0" rtl="0">
                <a:spcBef>
                  <a:spcPts val="0"/>
                </a:spcBef>
                <a:buNone/>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a:solidFill>
                <a:srgbClr val="8E8E8E"/>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4" name="Shape 94"/>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0" name="Shape 10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6" name="Shape 106"/>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2" name="Shape 112"/>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9" name="Shape 119"/>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8" name="Shape 12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1"/>
        <p:cNvGrpSpPr/>
        <p:nvPr/>
      </p:nvGrpSpPr>
      <p:grpSpPr>
        <a:xfrm>
          <a:off x="0" y="0"/>
          <a:ext cx="0" cy="0"/>
          <a:chOff x="0" y="0"/>
          <a:chExt cx="0" cy="0"/>
        </a:xfrm>
      </p:grpSpPr>
      <p:sp>
        <p:nvSpPr>
          <p:cNvPr id="132" name="Shape 13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7" name="Shape 137"/>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E8E8E"/>
              </a:buClr>
              <a:buFont typeface="Arial"/>
              <a:buNone/>
              <a:defRPr sz="3200" b="0" i="0" u="none" strike="noStrike" cap="none">
                <a:solidFill>
                  <a:srgbClr val="8E8E8E"/>
                </a:solidFill>
                <a:latin typeface="Calibri"/>
                <a:ea typeface="Calibri"/>
                <a:cs typeface="Calibri"/>
                <a:sym typeface="Calibri"/>
              </a:defRPr>
            </a:lvl1pPr>
            <a:lvl2pPr marL="457200" marR="0" lvl="1" indent="0" algn="ctr" rtl="0">
              <a:spcBef>
                <a:spcPts val="560"/>
              </a:spcBef>
              <a:spcAft>
                <a:spcPts val="0"/>
              </a:spcAft>
              <a:buClr>
                <a:srgbClr val="8E8E8E"/>
              </a:buClr>
              <a:buFont typeface="Arial"/>
              <a:buNone/>
              <a:defRPr sz="2800" b="0" i="0" u="none" strike="noStrike" cap="none">
                <a:solidFill>
                  <a:srgbClr val="8E8E8E"/>
                </a:solidFill>
                <a:latin typeface="Calibri"/>
                <a:ea typeface="Calibri"/>
                <a:cs typeface="Calibri"/>
                <a:sym typeface="Calibri"/>
              </a:defRPr>
            </a:lvl2pPr>
            <a:lvl3pPr marL="914400" marR="0" lvl="2" indent="0" algn="ctr" rtl="0">
              <a:spcBef>
                <a:spcPts val="480"/>
              </a:spcBef>
              <a:spcAft>
                <a:spcPts val="0"/>
              </a:spcAft>
              <a:buClr>
                <a:srgbClr val="8E8E8E"/>
              </a:buClr>
              <a:buFont typeface="Arial"/>
              <a:buNone/>
              <a:defRPr sz="2400" b="0" i="0" u="none" strike="noStrike" cap="none">
                <a:solidFill>
                  <a:srgbClr val="8E8E8E"/>
                </a:solidFill>
                <a:latin typeface="Calibri"/>
                <a:ea typeface="Calibri"/>
                <a:cs typeface="Calibri"/>
                <a:sym typeface="Calibri"/>
              </a:defRPr>
            </a:lvl3pPr>
            <a:lvl4pPr marL="1371600" marR="0" lvl="3" indent="0" algn="ctr" rtl="0">
              <a:spcBef>
                <a:spcPts val="400"/>
              </a:spcBef>
              <a:spcAft>
                <a:spcPts val="0"/>
              </a:spcAft>
              <a:buClr>
                <a:srgbClr val="8E8E8E"/>
              </a:buClr>
              <a:buFont typeface="Arial"/>
              <a:buNone/>
              <a:defRPr sz="2000" b="0" i="0" u="none" strike="noStrike" cap="none">
                <a:solidFill>
                  <a:srgbClr val="8E8E8E"/>
                </a:solidFill>
                <a:latin typeface="Calibri"/>
                <a:ea typeface="Calibri"/>
                <a:cs typeface="Calibri"/>
                <a:sym typeface="Calibri"/>
              </a:defRPr>
            </a:lvl4pPr>
            <a:lvl5pPr marL="1828800" marR="0" lvl="4" indent="0" algn="ctr" rtl="0">
              <a:spcBef>
                <a:spcPts val="400"/>
              </a:spcBef>
              <a:spcAft>
                <a:spcPts val="0"/>
              </a:spcAft>
              <a:buClr>
                <a:srgbClr val="8E8E8E"/>
              </a:buClr>
              <a:buFont typeface="Arial"/>
              <a:buNone/>
              <a:defRPr sz="2000" b="0" i="0" u="none" strike="noStrike" cap="none">
                <a:solidFill>
                  <a:srgbClr val="8E8E8E"/>
                </a:solidFill>
                <a:latin typeface="Calibri"/>
                <a:ea typeface="Calibri"/>
                <a:cs typeface="Calibri"/>
                <a:sym typeface="Calibri"/>
              </a:defRPr>
            </a:lvl5pPr>
            <a:lvl6pPr marL="2286000" marR="0" lvl="5" indent="0" algn="ctr" rtl="0">
              <a:spcBef>
                <a:spcPts val="400"/>
              </a:spcBef>
              <a:buClr>
                <a:srgbClr val="8E8E8E"/>
              </a:buClr>
              <a:buFont typeface="Arial"/>
              <a:buNone/>
              <a:defRPr sz="2000" b="0" i="0" u="none" strike="noStrike" cap="none">
                <a:solidFill>
                  <a:srgbClr val="8E8E8E"/>
                </a:solidFill>
                <a:latin typeface="Calibri"/>
                <a:ea typeface="Calibri"/>
                <a:cs typeface="Calibri"/>
                <a:sym typeface="Calibri"/>
              </a:defRPr>
            </a:lvl6pPr>
            <a:lvl7pPr marL="2743200" marR="0" lvl="6" indent="0" algn="ctr" rtl="0">
              <a:spcBef>
                <a:spcPts val="400"/>
              </a:spcBef>
              <a:buClr>
                <a:srgbClr val="8E8E8E"/>
              </a:buClr>
              <a:buFont typeface="Arial"/>
              <a:buNone/>
              <a:defRPr sz="2000" b="0" i="0" u="none" strike="noStrike" cap="none">
                <a:solidFill>
                  <a:srgbClr val="8E8E8E"/>
                </a:solidFill>
                <a:latin typeface="Calibri"/>
                <a:ea typeface="Calibri"/>
                <a:cs typeface="Calibri"/>
                <a:sym typeface="Calibri"/>
              </a:defRPr>
            </a:lvl7pPr>
            <a:lvl8pPr marL="3200400" marR="0" lvl="7" indent="0" algn="ctr" rtl="0">
              <a:spcBef>
                <a:spcPts val="400"/>
              </a:spcBef>
              <a:buClr>
                <a:srgbClr val="8E8E8E"/>
              </a:buClr>
              <a:buFont typeface="Arial"/>
              <a:buNone/>
              <a:defRPr sz="2000" b="0" i="0" u="none" strike="noStrike" cap="none">
                <a:solidFill>
                  <a:srgbClr val="8E8E8E"/>
                </a:solidFill>
                <a:latin typeface="Calibri"/>
                <a:ea typeface="Calibri"/>
                <a:cs typeface="Calibri"/>
                <a:sym typeface="Calibri"/>
              </a:defRPr>
            </a:lvl8pPr>
            <a:lvl9pPr marL="3657600" marR="0" lvl="8" indent="0" algn="ctr" rtl="0">
              <a:spcBef>
                <a:spcPts val="400"/>
              </a:spcBef>
              <a:buClr>
                <a:srgbClr val="8E8E8E"/>
              </a:buClr>
              <a:buFont typeface="Arial"/>
              <a:buNone/>
              <a:defRPr sz="2000" b="0" i="0" u="none" strike="noStrike" cap="none">
                <a:solidFill>
                  <a:srgbClr val="8E8E8E"/>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4" name="Shape 144"/>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1" name="Shape 151"/>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7" name="Shape 157"/>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E8E8E"/>
              </a:buClr>
              <a:buFont typeface="Arial"/>
              <a:buNone/>
              <a:defRPr sz="2000" b="0" i="0" u="none" strike="noStrike" cap="none">
                <a:solidFill>
                  <a:srgbClr val="8E8E8E"/>
                </a:solidFill>
                <a:latin typeface="Calibri"/>
                <a:ea typeface="Calibri"/>
                <a:cs typeface="Calibri"/>
                <a:sym typeface="Calibri"/>
              </a:defRPr>
            </a:lvl1pPr>
            <a:lvl2pPr marL="457200" marR="0" lvl="1" indent="0" algn="l" rtl="0">
              <a:spcBef>
                <a:spcPts val="360"/>
              </a:spcBef>
              <a:spcAft>
                <a:spcPts val="0"/>
              </a:spcAft>
              <a:buClr>
                <a:srgbClr val="8E8E8E"/>
              </a:buClr>
              <a:buFont typeface="Arial"/>
              <a:buNone/>
              <a:defRPr sz="1800" b="0" i="0" u="none" strike="noStrike" cap="none">
                <a:solidFill>
                  <a:srgbClr val="8E8E8E"/>
                </a:solidFill>
                <a:latin typeface="Calibri"/>
                <a:ea typeface="Calibri"/>
                <a:cs typeface="Calibri"/>
                <a:sym typeface="Calibri"/>
              </a:defRPr>
            </a:lvl2pPr>
            <a:lvl3pPr marL="914400" marR="0" lvl="2" indent="0" algn="l" rtl="0">
              <a:spcBef>
                <a:spcPts val="320"/>
              </a:spcBef>
              <a:spcAft>
                <a:spcPts val="0"/>
              </a:spcAft>
              <a:buClr>
                <a:srgbClr val="8E8E8E"/>
              </a:buClr>
              <a:buFont typeface="Arial"/>
              <a:buNone/>
              <a:defRPr sz="1600" b="0" i="0" u="none" strike="noStrike" cap="none">
                <a:solidFill>
                  <a:srgbClr val="8E8E8E"/>
                </a:solidFill>
                <a:latin typeface="Calibri"/>
                <a:ea typeface="Calibri"/>
                <a:cs typeface="Calibri"/>
                <a:sym typeface="Calibri"/>
              </a:defRPr>
            </a:lvl3pPr>
            <a:lvl4pPr marL="1371600" marR="0" lvl="3" indent="0" algn="l" rtl="0">
              <a:spcBef>
                <a:spcPts val="280"/>
              </a:spcBef>
              <a:spcAft>
                <a:spcPts val="0"/>
              </a:spcAft>
              <a:buClr>
                <a:srgbClr val="8E8E8E"/>
              </a:buClr>
              <a:buFont typeface="Arial"/>
              <a:buNone/>
              <a:defRPr sz="1400" b="0" i="0" u="none" strike="noStrike" cap="none">
                <a:solidFill>
                  <a:srgbClr val="8E8E8E"/>
                </a:solidFill>
                <a:latin typeface="Calibri"/>
                <a:ea typeface="Calibri"/>
                <a:cs typeface="Calibri"/>
                <a:sym typeface="Calibri"/>
              </a:defRPr>
            </a:lvl4pPr>
            <a:lvl5pPr marL="1828800" marR="0" lvl="4" indent="0" algn="l" rtl="0">
              <a:spcBef>
                <a:spcPts val="280"/>
              </a:spcBef>
              <a:spcAft>
                <a:spcPts val="0"/>
              </a:spcAft>
              <a:buClr>
                <a:srgbClr val="8E8E8E"/>
              </a:buClr>
              <a:buFont typeface="Arial"/>
              <a:buNone/>
              <a:defRPr sz="1400" b="0" i="0" u="none" strike="noStrike" cap="none">
                <a:solidFill>
                  <a:srgbClr val="8E8E8E"/>
                </a:solidFill>
                <a:latin typeface="Calibri"/>
                <a:ea typeface="Calibri"/>
                <a:cs typeface="Calibri"/>
                <a:sym typeface="Calibri"/>
              </a:defRPr>
            </a:lvl5pPr>
            <a:lvl6pPr marL="2286000" marR="0" lvl="5" indent="0" algn="l" rtl="0">
              <a:spcBef>
                <a:spcPts val="280"/>
              </a:spcBef>
              <a:buClr>
                <a:srgbClr val="8E8E8E"/>
              </a:buClr>
              <a:buFont typeface="Arial"/>
              <a:buNone/>
              <a:defRPr sz="1400" b="0" i="0" u="none" strike="noStrike" cap="none">
                <a:solidFill>
                  <a:srgbClr val="8E8E8E"/>
                </a:solidFill>
                <a:latin typeface="Calibri"/>
                <a:ea typeface="Calibri"/>
                <a:cs typeface="Calibri"/>
                <a:sym typeface="Calibri"/>
              </a:defRPr>
            </a:lvl6pPr>
            <a:lvl7pPr marL="2743200" marR="0" lvl="6" indent="0" algn="l" rtl="0">
              <a:spcBef>
                <a:spcPts val="280"/>
              </a:spcBef>
              <a:buClr>
                <a:srgbClr val="8E8E8E"/>
              </a:buClr>
              <a:buFont typeface="Arial"/>
              <a:buNone/>
              <a:defRPr sz="1400" b="0" i="0" u="none" strike="noStrike" cap="none">
                <a:solidFill>
                  <a:srgbClr val="8E8E8E"/>
                </a:solidFill>
                <a:latin typeface="Calibri"/>
                <a:ea typeface="Calibri"/>
                <a:cs typeface="Calibri"/>
                <a:sym typeface="Calibri"/>
              </a:defRPr>
            </a:lvl7pPr>
            <a:lvl8pPr marL="3200400" marR="0" lvl="7" indent="0" algn="l" rtl="0">
              <a:spcBef>
                <a:spcPts val="280"/>
              </a:spcBef>
              <a:buClr>
                <a:srgbClr val="8E8E8E"/>
              </a:buClr>
              <a:buFont typeface="Arial"/>
              <a:buNone/>
              <a:defRPr sz="1400" b="0" i="0" u="none" strike="noStrike" cap="none">
                <a:solidFill>
                  <a:srgbClr val="8E8E8E"/>
                </a:solidFill>
                <a:latin typeface="Calibri"/>
                <a:ea typeface="Calibri"/>
                <a:cs typeface="Calibri"/>
                <a:sym typeface="Calibri"/>
              </a:defRPr>
            </a:lvl8pPr>
            <a:lvl9pPr marL="3657600" marR="0" lvl="8" indent="0" algn="l" rtl="0">
              <a:spcBef>
                <a:spcPts val="280"/>
              </a:spcBef>
              <a:buClr>
                <a:srgbClr val="8E8E8E"/>
              </a:buClr>
              <a:buFont typeface="Arial"/>
              <a:buNone/>
              <a:defRPr sz="1400" b="0" i="0" u="none" strike="noStrike" cap="none">
                <a:solidFill>
                  <a:srgbClr val="8E8E8E"/>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a:solidFill>
                <a:srgbClr val="8E8E8E"/>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CDCDC"/>
            </a:gs>
            <a:gs pos="20000">
              <a:srgbClr val="DCDCDC"/>
            </a:gs>
            <a:gs pos="90000">
              <a:schemeClr val="lt1"/>
            </a:gs>
            <a:gs pos="100000">
              <a:schemeClr val="lt1"/>
            </a:gs>
          </a:gsLst>
          <a:lin ang="54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E8E8E"/>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E8E8E"/>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a:solidFill>
                <a:srgbClr val="8E8E8E"/>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6" name="Shape 8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
        <p:nvSpPr>
          <p:cNvPr id="90" name="Shape 90"/>
          <p:cNvSpPr/>
          <p:nvPr/>
        </p:nvSpPr>
        <p:spPr>
          <a:xfrm>
            <a:off x="0" y="6356350"/>
            <a:ext cx="9144000" cy="501600"/>
          </a:xfrm>
          <a:prstGeom prst="rect">
            <a:avLst/>
          </a:prstGeom>
          <a:solidFill>
            <a:srgbClr val="FF8C21"/>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1" name="Shape 91" descr="YAI_logo_white.png"/>
          <p:cNvPicPr preferRelativeResize="0"/>
          <p:nvPr/>
        </p:nvPicPr>
        <p:blipFill rotWithShape="1">
          <a:blip r:embed="rId13">
            <a:alphaModFix/>
          </a:blip>
          <a:srcRect/>
          <a:stretch/>
        </p:blipFill>
        <p:spPr>
          <a:xfrm>
            <a:off x="457200" y="6405035"/>
            <a:ext cx="2926200" cy="356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806927" y="762299"/>
            <a:ext cx="7052100" cy="853500"/>
          </a:xfrm>
          <a:prstGeom prst="rect">
            <a:avLst/>
          </a:prstGeom>
          <a:noFill/>
          <a:ln>
            <a:noFill/>
          </a:ln>
        </p:spPr>
        <p:txBody>
          <a:bodyPr lIns="91425" tIns="0" rIns="91425" bIns="0" anchor="t" anchorCtr="0">
            <a:noAutofit/>
          </a:bodyPr>
          <a:lstStyle/>
          <a:p>
            <a:pPr marL="0" marR="0" lvl="0" indent="0" algn="l" rtl="0">
              <a:spcBef>
                <a:spcPts val="0"/>
              </a:spcBef>
              <a:buClr>
                <a:srgbClr val="FF9426"/>
              </a:buClr>
              <a:buSzPct val="25000"/>
              <a:buFont typeface="Calibri"/>
              <a:buNone/>
            </a:pPr>
            <a:r>
              <a:rPr lang="en-US" sz="4000" b="1">
                <a:solidFill>
                  <a:srgbClr val="FF9426"/>
                </a:solidFill>
              </a:rPr>
              <a:t>Support Services </a:t>
            </a:r>
          </a:p>
          <a:p>
            <a:pPr marL="0" marR="0" lvl="0" indent="0" algn="l" rtl="0">
              <a:spcBef>
                <a:spcPts val="0"/>
              </a:spcBef>
              <a:buClr>
                <a:srgbClr val="FF9426"/>
              </a:buClr>
              <a:buSzPct val="25000"/>
              <a:buFont typeface="Calibri"/>
              <a:buNone/>
            </a:pPr>
            <a:r>
              <a:rPr lang="en-US" sz="4000" b="1">
                <a:solidFill>
                  <a:srgbClr val="FF9426"/>
                </a:solidFill>
              </a:rPr>
              <a:t>for Families in Crisis</a:t>
            </a:r>
          </a:p>
        </p:txBody>
      </p:sp>
      <p:sp>
        <p:nvSpPr>
          <p:cNvPr id="166" name="Shape 166"/>
          <p:cNvSpPr txBox="1">
            <a:spLocks noGrp="1"/>
          </p:cNvSpPr>
          <p:nvPr>
            <p:ph type="subTitle" idx="1"/>
          </p:nvPr>
        </p:nvSpPr>
        <p:spPr>
          <a:xfrm>
            <a:off x="901375" y="2767925"/>
            <a:ext cx="4131600" cy="1106100"/>
          </a:xfrm>
          <a:prstGeom prst="rect">
            <a:avLst/>
          </a:prstGeom>
          <a:noFill/>
          <a:ln>
            <a:noFill/>
          </a:ln>
        </p:spPr>
        <p:txBody>
          <a:bodyPr lIns="0" tIns="0" rIns="0" bIns="0" anchor="t" anchorCtr="0">
            <a:noAutofit/>
          </a:bodyPr>
          <a:lstStyle/>
          <a:p>
            <a:pPr marL="0" marR="0" lvl="0" indent="0" algn="l" rtl="0">
              <a:spcBef>
                <a:spcPts val="0"/>
              </a:spcBef>
              <a:buClr>
                <a:srgbClr val="404040"/>
              </a:buClr>
              <a:buSzPct val="25000"/>
              <a:buFont typeface="Arial"/>
              <a:buNone/>
            </a:pPr>
            <a:endParaRPr sz="3000" b="1">
              <a:solidFill>
                <a:srgbClr val="FF9900"/>
              </a:solidFill>
              <a:latin typeface="Arial"/>
              <a:ea typeface="Arial"/>
              <a:cs typeface="Arial"/>
              <a:sym typeface="Arial"/>
            </a:endParaRPr>
          </a:p>
          <a:p>
            <a:pPr marL="0" marR="0" lvl="0" indent="0" algn="l" rtl="0">
              <a:spcBef>
                <a:spcPts val="0"/>
              </a:spcBef>
              <a:buClr>
                <a:srgbClr val="404040"/>
              </a:buClr>
              <a:buSzPct val="25000"/>
              <a:buFont typeface="Arial"/>
              <a:buNone/>
            </a:pPr>
            <a:endParaRPr sz="1800">
              <a:solidFill>
                <a:srgbClr val="404040"/>
              </a:solidFill>
              <a:latin typeface="Arial"/>
              <a:ea typeface="Arial"/>
              <a:cs typeface="Arial"/>
              <a:sym typeface="Arial"/>
            </a:endParaRPr>
          </a:p>
          <a:p>
            <a:pPr marL="0" marR="0" lvl="0" indent="0" algn="l" rtl="0">
              <a:spcBef>
                <a:spcPts val="0"/>
              </a:spcBef>
              <a:buClr>
                <a:srgbClr val="404040"/>
              </a:buClr>
              <a:buSzPct val="25000"/>
              <a:buFont typeface="Arial"/>
              <a:buNone/>
            </a:pPr>
            <a:endParaRPr sz="1800">
              <a:solidFill>
                <a:srgbClr val="404040"/>
              </a:solidFill>
              <a:latin typeface="Arial"/>
              <a:ea typeface="Arial"/>
              <a:cs typeface="Arial"/>
              <a:sym typeface="Arial"/>
            </a:endParaRPr>
          </a:p>
          <a:p>
            <a:pPr marL="0" marR="0" lvl="0" indent="0" algn="l" rtl="0">
              <a:spcBef>
                <a:spcPts val="0"/>
              </a:spcBef>
              <a:buClr>
                <a:srgbClr val="404040"/>
              </a:buClr>
              <a:buSzPct val="25000"/>
              <a:buFont typeface="Arial"/>
              <a:buNone/>
            </a:pPr>
            <a:endParaRPr sz="1800">
              <a:solidFill>
                <a:srgbClr val="404040"/>
              </a:solidFill>
              <a:latin typeface="Arial"/>
              <a:ea typeface="Arial"/>
              <a:cs typeface="Arial"/>
              <a:sym typeface="Arial"/>
            </a:endParaRPr>
          </a:p>
          <a:p>
            <a:pPr marL="0" marR="0" lvl="0" indent="0" algn="l" rtl="0">
              <a:spcBef>
                <a:spcPts val="0"/>
              </a:spcBef>
              <a:buClr>
                <a:srgbClr val="404040"/>
              </a:buClr>
              <a:buSzPct val="25000"/>
              <a:buFont typeface="Arial"/>
              <a:buNone/>
            </a:pPr>
            <a:r>
              <a:rPr lang="en-US" sz="1800">
                <a:solidFill>
                  <a:srgbClr val="404040"/>
                </a:solidFill>
                <a:latin typeface="Arial"/>
                <a:ea typeface="Arial"/>
                <a:cs typeface="Arial"/>
                <a:sym typeface="Arial"/>
              </a:rPr>
              <a:t>Rocio Ruiz, Senior Coordinator</a:t>
            </a:r>
          </a:p>
          <a:p>
            <a:pPr marL="0" marR="0" lvl="0" indent="0" algn="l" rtl="0">
              <a:spcBef>
                <a:spcPts val="0"/>
              </a:spcBef>
              <a:buClr>
                <a:srgbClr val="404040"/>
              </a:buClr>
              <a:buSzPct val="25000"/>
              <a:buFont typeface="Arial"/>
              <a:buNone/>
            </a:pPr>
            <a:r>
              <a:rPr lang="en-US" sz="1800">
                <a:solidFill>
                  <a:srgbClr val="404040"/>
                </a:solidFill>
                <a:latin typeface="Arial"/>
                <a:ea typeface="Arial"/>
                <a:cs typeface="Arial"/>
                <a:sym typeface="Arial"/>
              </a:rPr>
              <a:t>Cristy Torres, Assistant Coordinator</a:t>
            </a:r>
          </a:p>
          <a:p>
            <a:pPr marL="0" marR="0" lvl="0" indent="0" algn="l" rtl="0">
              <a:spcBef>
                <a:spcPts val="0"/>
              </a:spcBef>
              <a:buClr>
                <a:srgbClr val="404040"/>
              </a:buClr>
              <a:buSzPct val="25000"/>
              <a:buFont typeface="Arial"/>
              <a:buNone/>
            </a:pPr>
            <a:endParaRPr sz="1800">
              <a:solidFill>
                <a:srgbClr val="404040"/>
              </a:solidFill>
              <a:latin typeface="Arial"/>
              <a:ea typeface="Arial"/>
              <a:cs typeface="Arial"/>
              <a:sym typeface="Arial"/>
            </a:endParaRPr>
          </a:p>
        </p:txBody>
      </p:sp>
      <p:sp>
        <p:nvSpPr>
          <p:cNvPr id="167" name="Shape 167"/>
          <p:cNvSpPr/>
          <p:nvPr/>
        </p:nvSpPr>
        <p:spPr>
          <a:xfrm>
            <a:off x="0" y="5165650"/>
            <a:ext cx="9144000" cy="1735500"/>
          </a:xfrm>
          <a:prstGeom prst="rect">
            <a:avLst/>
          </a:prstGeom>
          <a:solidFill>
            <a:srgbClr val="FF8C21"/>
          </a:solidFill>
          <a:ln>
            <a:noFill/>
          </a:ln>
        </p:spPr>
        <p:txBody>
          <a:bodyPr lIns="91425" tIns="45700" rIns="91425" bIns="45700" anchor="ctr" anchorCtr="0">
            <a:noAutofit/>
          </a:bodyPr>
          <a:lstStyle/>
          <a:p>
            <a:pPr lvl="0" rtl="0">
              <a:spcBef>
                <a:spcPts val="0"/>
              </a:spcBef>
              <a:buSzPct val="25000"/>
              <a:buNone/>
            </a:pPr>
            <a:r>
              <a:rPr lang="en-US" sz="3000" b="1">
                <a:solidFill>
                  <a:srgbClr val="F3F3F3"/>
                </a:solidFill>
              </a:rPr>
              <a:t>                            </a:t>
            </a:r>
          </a:p>
          <a:p>
            <a:pPr lvl="0" rtl="0">
              <a:spcBef>
                <a:spcPts val="0"/>
              </a:spcBef>
              <a:buSzPct val="25000"/>
              <a:buNone/>
            </a:pPr>
            <a:r>
              <a:rPr lang="en-US" sz="1800">
                <a:solidFill>
                  <a:srgbClr val="F3F3F3"/>
                </a:solidFill>
              </a:rPr>
              <a:t>                                                         </a:t>
            </a:r>
          </a:p>
          <a:p>
            <a:pPr lvl="0" rtl="0">
              <a:spcBef>
                <a:spcPts val="0"/>
              </a:spcBef>
              <a:buClr>
                <a:srgbClr val="404040"/>
              </a:buClr>
              <a:buSzPct val="25000"/>
              <a:buFont typeface="Arial"/>
              <a:buNone/>
            </a:pPr>
            <a:r>
              <a:rPr lang="en-US" sz="1800">
                <a:solidFill>
                  <a:srgbClr val="F3F3F3"/>
                </a:solidFill>
              </a:rPr>
              <a:t>                   YAI Crisis Intervention</a:t>
            </a:r>
          </a:p>
        </p:txBody>
      </p:sp>
      <p:sp>
        <p:nvSpPr>
          <p:cNvPr id="168" name="Shape 168"/>
          <p:cNvSpPr txBox="1"/>
          <p:nvPr/>
        </p:nvSpPr>
        <p:spPr>
          <a:xfrm>
            <a:off x="901377" y="1525951"/>
            <a:ext cx="5849700" cy="792300"/>
          </a:xfrm>
          <a:prstGeom prst="rect">
            <a:avLst/>
          </a:prstGeom>
          <a:noFill/>
          <a:ln>
            <a:noFill/>
          </a:ln>
        </p:spPr>
        <p:txBody>
          <a:bodyPr lIns="91425" tIns="0" rIns="0" bIns="0" anchor="t" anchorCtr="0">
            <a:noAutofit/>
          </a:bodyPr>
          <a:lstStyle/>
          <a:p>
            <a:pPr marL="0" marR="0" lvl="0" indent="0" algn="l" rtl="0">
              <a:spcBef>
                <a:spcPts val="0"/>
              </a:spcBef>
              <a:buClr>
                <a:srgbClr val="3F3F3F"/>
              </a:buClr>
              <a:buFont typeface="Arial"/>
              <a:buNone/>
            </a:pPr>
            <a:endParaRPr sz="2800" b="0" i="0" u="none" strike="noStrike" cap="none">
              <a:solidFill>
                <a:srgbClr val="3F3F3F"/>
              </a:solidFill>
              <a:latin typeface="Calibri"/>
              <a:ea typeface="Calibri"/>
              <a:cs typeface="Calibri"/>
              <a:sym typeface="Calibri"/>
            </a:endParaRPr>
          </a:p>
        </p:txBody>
      </p:sp>
      <p:sp>
        <p:nvSpPr>
          <p:cNvPr id="169" name="Shape 169"/>
          <p:cNvSpPr txBox="1"/>
          <p:nvPr/>
        </p:nvSpPr>
        <p:spPr>
          <a:xfrm>
            <a:off x="928055" y="2202951"/>
            <a:ext cx="2768100" cy="380700"/>
          </a:xfrm>
          <a:prstGeom prst="rect">
            <a:avLst/>
          </a:prstGeom>
          <a:noFill/>
          <a:ln>
            <a:noFill/>
          </a:ln>
        </p:spPr>
        <p:txBody>
          <a:bodyPr lIns="0" tIns="0" rIns="0" bIns="0" anchor="t" anchorCtr="0">
            <a:noAutofit/>
          </a:bodyPr>
          <a:lstStyle/>
          <a:p>
            <a:pPr marL="0" marR="0" lvl="0" indent="0" algn="l" rtl="0">
              <a:spcBef>
                <a:spcPts val="0"/>
              </a:spcBef>
              <a:buClr>
                <a:srgbClr val="888888"/>
              </a:buClr>
              <a:buFont typeface="Arial"/>
              <a:buNone/>
            </a:pPr>
            <a:endParaRPr sz="1600" b="0" i="0" u="none" strike="noStrike" cap="none">
              <a:solidFill>
                <a:srgbClr val="3F3F3F"/>
              </a:solidFill>
              <a:latin typeface="Calibri"/>
              <a:ea typeface="Calibri"/>
              <a:cs typeface="Calibri"/>
              <a:sym typeface="Calibri"/>
            </a:endParaRPr>
          </a:p>
        </p:txBody>
      </p:sp>
      <p:pic>
        <p:nvPicPr>
          <p:cNvPr id="170" name="Shape 170" descr="YAI_logo_white.png"/>
          <p:cNvPicPr preferRelativeResize="0"/>
          <p:nvPr/>
        </p:nvPicPr>
        <p:blipFill rotWithShape="1">
          <a:blip r:embed="rId3">
            <a:alphaModFix/>
          </a:blip>
          <a:srcRect/>
          <a:stretch/>
        </p:blipFill>
        <p:spPr>
          <a:xfrm>
            <a:off x="181500" y="5505875"/>
            <a:ext cx="4261200" cy="380700"/>
          </a:xfrm>
          <a:prstGeom prst="rect">
            <a:avLst/>
          </a:prstGeom>
          <a:noFill/>
          <a:ln>
            <a:noFill/>
          </a:ln>
        </p:spPr>
      </p:pic>
      <p:pic>
        <p:nvPicPr>
          <p:cNvPr id="171" name="Shape 171"/>
          <p:cNvPicPr preferRelativeResize="0"/>
          <p:nvPr/>
        </p:nvPicPr>
        <p:blipFill>
          <a:blip r:embed="rId4">
            <a:alphaModFix/>
          </a:blip>
          <a:stretch>
            <a:fillRect/>
          </a:stretch>
        </p:blipFill>
        <p:spPr>
          <a:xfrm>
            <a:off x="4770150" y="1956150"/>
            <a:ext cx="3306850" cy="2144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Shape 387"/>
          <p:cNvGrpSpPr/>
          <p:nvPr/>
        </p:nvGrpSpPr>
        <p:grpSpPr>
          <a:xfrm>
            <a:off x="981074" y="4114738"/>
            <a:ext cx="4267199" cy="2792349"/>
            <a:chOff x="1019175" y="3838575"/>
            <a:chExt cx="4267199" cy="3200400"/>
          </a:xfrm>
        </p:grpSpPr>
        <p:sp>
          <p:nvSpPr>
            <p:cNvPr id="388" name="Shape 388"/>
            <p:cNvSpPr/>
            <p:nvPr/>
          </p:nvSpPr>
          <p:spPr>
            <a:xfrm>
              <a:off x="1752600" y="4143375"/>
              <a:ext cx="220858" cy="2895600"/>
            </a:xfrm>
            <a:prstGeom prst="rect">
              <a:avLst/>
            </a:prstGeom>
            <a:gradFill>
              <a:gsLst>
                <a:gs pos="0">
                  <a:srgbClr val="454545"/>
                </a:gs>
                <a:gs pos="49000">
                  <a:srgbClr val="AFAFAF"/>
                </a:gs>
                <a:gs pos="98000">
                  <a:srgbClr val="696969"/>
                </a:gs>
                <a:gs pos="100000">
                  <a:srgbClr val="696969"/>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 name="Shape 389"/>
            <p:cNvSpPr/>
            <p:nvPr/>
          </p:nvSpPr>
          <p:spPr>
            <a:xfrm>
              <a:off x="4375846" y="4124325"/>
              <a:ext cx="220858" cy="2895600"/>
            </a:xfrm>
            <a:prstGeom prst="rect">
              <a:avLst/>
            </a:prstGeom>
            <a:gradFill>
              <a:gsLst>
                <a:gs pos="0">
                  <a:srgbClr val="454545"/>
                </a:gs>
                <a:gs pos="49000">
                  <a:srgbClr val="AFAFAF"/>
                </a:gs>
                <a:gs pos="98000">
                  <a:srgbClr val="696969"/>
                </a:gs>
                <a:gs pos="100000">
                  <a:srgbClr val="696969"/>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 name="Shape 390"/>
            <p:cNvSpPr/>
            <p:nvPr/>
          </p:nvSpPr>
          <p:spPr>
            <a:xfrm>
              <a:off x="1019175" y="3838575"/>
              <a:ext cx="4267199" cy="1066799"/>
            </a:xfrm>
            <a:prstGeom prst="roundRect">
              <a:avLst>
                <a:gd name="adj" fmla="val 0"/>
              </a:avLst>
            </a:prstGeom>
            <a:gradFill>
              <a:gsLst>
                <a:gs pos="0">
                  <a:srgbClr val="FB9205"/>
                </a:gs>
                <a:gs pos="58999">
                  <a:srgbClr val="FCE32C"/>
                </a:gs>
                <a:gs pos="100000">
                  <a:srgbClr val="FCE32C"/>
                </a:gs>
              </a:gsLst>
              <a:lin ang="15000000" scaled="0"/>
            </a:gradFill>
            <a:ln w="15875" cap="flat" cmpd="sng">
              <a:solidFill>
                <a:srgbClr val="A5A5A5"/>
              </a:solidFill>
              <a:prstDash val="solid"/>
              <a:round/>
              <a:headEnd type="none" w="med" len="med"/>
              <a:tailEnd type="none" w="med" len="med"/>
            </a:ln>
            <a:effectLst>
              <a:outerShdw blurRad="57785" dist="33019" dir="3180000" algn="ctr">
                <a:srgbClr val="000000">
                  <a:alpha val="29803"/>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91" name="Shape 391"/>
          <p:cNvSpPr/>
          <p:nvPr/>
        </p:nvSpPr>
        <p:spPr>
          <a:xfrm>
            <a:off x="1524000" y="4114750"/>
            <a:ext cx="3189000" cy="885600"/>
          </a:xfrm>
          <a:prstGeom prst="roundRect">
            <a:avLst>
              <a:gd name="adj" fmla="val 0"/>
            </a:avLst>
          </a:prstGeom>
          <a:noFill/>
          <a:ln>
            <a:noFill/>
          </a:ln>
        </p:spPr>
        <p:txBody>
          <a:bodyPr lIns="91425" tIns="45700" rIns="91425" bIns="45700" anchor="ctr" anchorCtr="0">
            <a:noAutofit/>
          </a:bodyPr>
          <a:lstStyle/>
          <a:p>
            <a:pPr lvl="0" algn="ctr" rtl="0">
              <a:spcBef>
                <a:spcPts val="0"/>
              </a:spcBef>
              <a:buSzPct val="25000"/>
              <a:buNone/>
            </a:pPr>
            <a:r>
              <a:rPr lang="en-US" sz="1800" b="1"/>
              <a:t>Short Term</a:t>
            </a:r>
          </a:p>
          <a:p>
            <a:pPr lvl="0" algn="ctr" rtl="0">
              <a:spcBef>
                <a:spcPts val="0"/>
              </a:spcBef>
              <a:buSzPct val="25000"/>
              <a:buNone/>
            </a:pPr>
            <a:r>
              <a:rPr lang="en-US" sz="1800" b="1"/>
              <a:t>Behavior Management</a:t>
            </a:r>
          </a:p>
        </p:txBody>
      </p:sp>
      <p:sp>
        <p:nvSpPr>
          <p:cNvPr id="392" name="Shape 392"/>
          <p:cNvSpPr/>
          <p:nvPr/>
        </p:nvSpPr>
        <p:spPr>
          <a:xfrm>
            <a:off x="6400700" y="1391300"/>
            <a:ext cx="2209800" cy="4900200"/>
          </a:xfrm>
          <a:prstGeom prst="rect">
            <a:avLst/>
          </a:prstGeom>
          <a:gradFill>
            <a:gsLst>
              <a:gs pos="0">
                <a:srgbClr val="C0C0C0"/>
              </a:gs>
              <a:gs pos="100000">
                <a:schemeClr val="lt1"/>
              </a:gs>
            </a:gsLst>
            <a:lin ang="16200000" scaled="0"/>
          </a:gradFill>
          <a:ln w="9525" cap="flat" cmpd="sng">
            <a:solidFill>
              <a:srgbClr val="A5A5A5"/>
            </a:solidFill>
            <a:prstDash val="solid"/>
            <a:round/>
            <a:headEnd type="none" w="med" len="med"/>
            <a:tailEnd type="none" w="med" len="med"/>
          </a:ln>
          <a:effectLst>
            <a:reflection stA="52000" endA="300" endPos="35000" sy="-100000" algn="bl" rotWithShape="0"/>
          </a:effectLst>
        </p:spPr>
        <p:txBody>
          <a:bodyPr lIns="91425" tIns="45700" rIns="91425" bIns="45700" anchor="ctr" anchorCtr="0">
            <a:noAutofit/>
          </a:bodyPr>
          <a:lstStyle/>
          <a:p>
            <a:pPr lvl="0" rtl="0">
              <a:spcBef>
                <a:spcPts val="0"/>
              </a:spcBef>
              <a:buNone/>
            </a:pPr>
            <a:endParaRPr sz="1200" i="1"/>
          </a:p>
          <a:p>
            <a:pPr lvl="0">
              <a:spcBef>
                <a:spcPts val="0"/>
              </a:spcBef>
              <a:buNone/>
            </a:pPr>
            <a:endParaRPr sz="1200"/>
          </a:p>
          <a:p>
            <a:pPr lvl="0">
              <a:spcBef>
                <a:spcPts val="0"/>
              </a:spcBef>
              <a:buNone/>
            </a:pPr>
            <a:endParaRPr sz="1200"/>
          </a:p>
          <a:p>
            <a:pPr lvl="0">
              <a:spcBef>
                <a:spcPts val="0"/>
              </a:spcBef>
              <a:buNone/>
            </a:pPr>
            <a:endParaRPr sz="1200"/>
          </a:p>
          <a:p>
            <a:pPr lvl="0">
              <a:spcBef>
                <a:spcPts val="0"/>
              </a:spcBef>
              <a:buNone/>
            </a:pPr>
            <a:endParaRPr sz="1200"/>
          </a:p>
          <a:p>
            <a:pPr lvl="0" algn="ctr">
              <a:spcBef>
                <a:spcPts val="0"/>
              </a:spcBef>
              <a:buNone/>
            </a:pPr>
            <a:endParaRPr sz="1200"/>
          </a:p>
          <a:p>
            <a:pPr lvl="0" algn="ctr" rtl="0">
              <a:spcBef>
                <a:spcPts val="0"/>
              </a:spcBef>
              <a:buNone/>
            </a:pPr>
            <a:endParaRPr sz="1200"/>
          </a:p>
          <a:p>
            <a:pPr lvl="0" algn="ctr" rtl="0">
              <a:spcBef>
                <a:spcPts val="0"/>
              </a:spcBef>
              <a:buNone/>
            </a:pPr>
            <a:endParaRPr sz="1200"/>
          </a:p>
          <a:p>
            <a:pPr lvl="0" algn="ctr" rtl="0">
              <a:spcBef>
                <a:spcPts val="0"/>
              </a:spcBef>
              <a:buNone/>
            </a:pPr>
            <a:endParaRPr sz="1200"/>
          </a:p>
          <a:p>
            <a:pPr lvl="0" algn="ctr" rtl="0">
              <a:spcBef>
                <a:spcPts val="0"/>
              </a:spcBef>
              <a:buNone/>
            </a:pPr>
            <a:endParaRPr sz="1200"/>
          </a:p>
          <a:p>
            <a:pPr lvl="0" algn="ctr" rtl="0">
              <a:spcBef>
                <a:spcPts val="0"/>
              </a:spcBef>
              <a:buNone/>
            </a:pPr>
            <a:r>
              <a:rPr lang="en-US" sz="1200"/>
              <a:t>Empower parents to address challenging behaviors - in your home. </a:t>
            </a:r>
          </a:p>
          <a:p>
            <a:pPr lvl="0" algn="ctr" rtl="0">
              <a:spcBef>
                <a:spcPts val="0"/>
              </a:spcBef>
              <a:buNone/>
            </a:pPr>
            <a:endParaRPr sz="1200"/>
          </a:p>
          <a:p>
            <a:pPr lvl="0" algn="ctr" rtl="0">
              <a:spcBef>
                <a:spcPts val="0"/>
              </a:spcBef>
              <a:buNone/>
            </a:pPr>
            <a:endParaRPr sz="1200"/>
          </a:p>
          <a:p>
            <a:pPr lvl="0" algn="ctr" rtl="0">
              <a:spcBef>
                <a:spcPts val="0"/>
              </a:spcBef>
              <a:buNone/>
            </a:pPr>
            <a:r>
              <a:rPr lang="en-US" sz="1200"/>
              <a:t>How to handle their children’s difficult behaviors in a more positive and effective way.</a:t>
            </a:r>
          </a:p>
          <a:p>
            <a:pPr lvl="0" algn="ctr" rtl="0">
              <a:spcBef>
                <a:spcPts val="0"/>
              </a:spcBef>
              <a:buNone/>
            </a:pPr>
            <a:endParaRPr sz="1200"/>
          </a:p>
          <a:p>
            <a:pPr lvl="0" algn="ctr" rtl="0">
              <a:spcBef>
                <a:spcPts val="0"/>
              </a:spcBef>
              <a:buNone/>
            </a:pPr>
            <a:endParaRPr sz="1200"/>
          </a:p>
          <a:p>
            <a:pPr marR="0" lvl="0" algn="ctr" rtl="0">
              <a:spcBef>
                <a:spcPts val="0"/>
              </a:spcBef>
              <a:spcAft>
                <a:spcPts val="0"/>
              </a:spcAft>
              <a:buNone/>
            </a:pPr>
            <a:r>
              <a:rPr lang="en-US" sz="1200"/>
              <a:t>Enhance family interaction.</a:t>
            </a:r>
          </a:p>
          <a:p>
            <a:pPr marR="0" lvl="0" algn="ctr" rtl="0">
              <a:spcBef>
                <a:spcPts val="0"/>
              </a:spcBef>
              <a:spcAft>
                <a:spcPts val="0"/>
              </a:spcAft>
              <a:buNone/>
            </a:pPr>
            <a:endParaRPr sz="1200"/>
          </a:p>
          <a:p>
            <a:pPr marR="0" lvl="0" algn="ctr" rtl="0">
              <a:spcBef>
                <a:spcPts val="0"/>
              </a:spcBef>
              <a:spcAft>
                <a:spcPts val="0"/>
              </a:spcAft>
              <a:buNone/>
            </a:pPr>
            <a:endParaRPr sz="1200"/>
          </a:p>
          <a:p>
            <a:pPr marR="0" lvl="0" algn="ctr" rtl="0">
              <a:spcBef>
                <a:spcPts val="0"/>
              </a:spcBef>
              <a:spcAft>
                <a:spcPts val="0"/>
              </a:spcAft>
              <a:buNone/>
            </a:pPr>
            <a:r>
              <a:rPr lang="en-US" sz="1200"/>
              <a:t> Encourage individuals’ independence.</a:t>
            </a:r>
          </a:p>
          <a:p>
            <a:pPr marR="0" lvl="0" algn="ctr" rtl="0">
              <a:spcBef>
                <a:spcPts val="0"/>
              </a:spcBef>
              <a:spcAft>
                <a:spcPts val="0"/>
              </a:spcAft>
              <a:buNone/>
            </a:pPr>
            <a:endParaRPr sz="1200"/>
          </a:p>
          <a:p>
            <a:pPr marR="0" lvl="0" algn="ctr" rtl="0">
              <a:spcBef>
                <a:spcPts val="0"/>
              </a:spcBef>
              <a:spcAft>
                <a:spcPts val="0"/>
              </a:spcAft>
              <a:buNone/>
            </a:pPr>
            <a:endParaRPr sz="1200"/>
          </a:p>
          <a:p>
            <a:pPr marR="0" lvl="0" algn="ctr" rtl="0">
              <a:spcBef>
                <a:spcPts val="0"/>
              </a:spcBef>
              <a:spcAft>
                <a:spcPts val="0"/>
              </a:spcAft>
              <a:buNone/>
            </a:pPr>
            <a:r>
              <a:rPr lang="en-US" sz="1200"/>
              <a:t> Improve communication skills.</a:t>
            </a:r>
          </a:p>
          <a:p>
            <a:pPr marL="0" marR="0" lvl="0" indent="-69850" algn="ctr" rtl="0">
              <a:spcBef>
                <a:spcPts val="0"/>
              </a:spcBef>
              <a:spcAft>
                <a:spcPts val="0"/>
              </a:spcAft>
              <a:buClr>
                <a:srgbClr val="000000"/>
              </a:buClr>
              <a:buSzPct val="91666"/>
              <a:buFont typeface="Arial"/>
              <a:buNone/>
            </a:pPr>
            <a:r>
              <a:rPr lang="en-US" sz="1200" i="1"/>
              <a:t> </a:t>
            </a: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a:p>
            <a:pPr marL="0" marR="0" lvl="0" indent="-69850" algn="ctr" rtl="0">
              <a:spcBef>
                <a:spcPts val="0"/>
              </a:spcBef>
              <a:spcAft>
                <a:spcPts val="0"/>
              </a:spcAft>
              <a:buNone/>
            </a:pPr>
            <a:endParaRPr sz="1100" i="1">
              <a:latin typeface="Georgia"/>
              <a:ea typeface="Georgia"/>
              <a:cs typeface="Georgia"/>
              <a:sym typeface="Georgia"/>
            </a:endParaRPr>
          </a:p>
        </p:txBody>
      </p:sp>
      <p:sp>
        <p:nvSpPr>
          <p:cNvPr id="393" name="Shape 393"/>
          <p:cNvSpPr/>
          <p:nvPr/>
        </p:nvSpPr>
        <p:spPr>
          <a:xfrm>
            <a:off x="6400800" y="846175"/>
            <a:ext cx="2209800" cy="558600"/>
          </a:xfrm>
          <a:prstGeom prst="round2SameRect">
            <a:avLst>
              <a:gd name="adj1" fmla="val 21479"/>
              <a:gd name="adj2" fmla="val 0"/>
            </a:avLst>
          </a:prstGeom>
          <a:gradFill>
            <a:gsLst>
              <a:gs pos="0">
                <a:schemeClr val="accent6"/>
              </a:gs>
              <a:gs pos="1000">
                <a:schemeClr val="accent6"/>
              </a:gs>
              <a:gs pos="66000">
                <a:schemeClr val="accent5"/>
              </a:gs>
              <a:gs pos="100000">
                <a:schemeClr val="accent5"/>
              </a:gs>
            </a:gsLst>
            <a:lin ang="5400000" scaled="0"/>
          </a:gradFill>
          <a:ln w="9525" cap="flat" cmpd="sng">
            <a:solidFill>
              <a:srgbClr val="666666"/>
            </a:solidFill>
            <a:prstDash val="solid"/>
            <a:round/>
            <a:headEnd type="none" w="med" len="med"/>
            <a:tailEnd type="none" w="med" len="med"/>
          </a:ln>
        </p:spPr>
        <p:txBody>
          <a:bodyPr lIns="91425" tIns="45700" rIns="91425" bIns="45700" anchor="ctr" anchorCtr="0">
            <a:noAutofit/>
          </a:bodyPr>
          <a:lstStyle/>
          <a:p>
            <a:pPr lvl="0" rtl="0">
              <a:spcBef>
                <a:spcPts val="0"/>
              </a:spcBef>
              <a:buSzPct val="25000"/>
              <a:buNone/>
            </a:pPr>
            <a:r>
              <a:rPr lang="en-US" sz="1800" b="1">
                <a:solidFill>
                  <a:schemeClr val="lt1"/>
                </a:solidFill>
              </a:rPr>
              <a:t>How do we help!</a:t>
            </a:r>
          </a:p>
        </p:txBody>
      </p:sp>
      <p:sp>
        <p:nvSpPr>
          <p:cNvPr id="394" name="Shape 394"/>
          <p:cNvSpPr/>
          <p:nvPr/>
        </p:nvSpPr>
        <p:spPr>
          <a:xfrm>
            <a:off x="6591300" y="5790950"/>
            <a:ext cx="1828800" cy="1344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endParaRPr sz="900">
              <a:solidFill>
                <a:srgbClr val="1C1C1C"/>
              </a:solidFill>
              <a:latin typeface="Calibri"/>
              <a:ea typeface="Calibri"/>
              <a:cs typeface="Calibri"/>
              <a:sym typeface="Calibri"/>
            </a:endParaRPr>
          </a:p>
        </p:txBody>
      </p:sp>
      <p:sp>
        <p:nvSpPr>
          <p:cNvPr id="395" name="Shape 395"/>
          <p:cNvSpPr/>
          <p:nvPr/>
        </p:nvSpPr>
        <p:spPr>
          <a:xfrm>
            <a:off x="1066800" y="86385"/>
            <a:ext cx="7010400" cy="609599"/>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rPr>
              <a:t>CRISIS BEHAVIOR MANAGEMENT</a:t>
            </a:r>
          </a:p>
        </p:txBody>
      </p:sp>
      <p:sp>
        <p:nvSpPr>
          <p:cNvPr id="396" name="Shape 396"/>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397" name="Shape 397"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grpSp>
        <p:nvGrpSpPr>
          <p:cNvPr id="398" name="Shape 398"/>
          <p:cNvGrpSpPr/>
          <p:nvPr/>
        </p:nvGrpSpPr>
        <p:grpSpPr>
          <a:xfrm>
            <a:off x="1598126" y="1391308"/>
            <a:ext cx="3778986" cy="3244650"/>
            <a:chOff x="1389062" y="1095375"/>
            <a:chExt cx="3895862" cy="3345000"/>
          </a:xfrm>
        </p:grpSpPr>
        <p:sp>
          <p:nvSpPr>
            <p:cNvPr id="399" name="Shape 399"/>
            <p:cNvSpPr/>
            <p:nvPr/>
          </p:nvSpPr>
          <p:spPr>
            <a:xfrm>
              <a:off x="3906837" y="1181099"/>
              <a:ext cx="613800" cy="436500"/>
            </a:xfrm>
            <a:prstGeom prst="ellipse">
              <a:avLst/>
            </a:prstGeom>
            <a:solidFill>
              <a:srgbClr val="000000"/>
            </a:solidFill>
            <a:ln>
              <a:noFill/>
            </a:ln>
            <a:effectLst>
              <a:outerShdw blurRad="38100" dist="1320800" dir="8100000" sy="-23000" kx="800311" ky="800311" algn="br" rotWithShape="0">
                <a:srgbClr val="000000">
                  <a:alpha val="2471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00" name="Shape 400"/>
            <p:cNvGrpSpPr/>
            <p:nvPr/>
          </p:nvGrpSpPr>
          <p:grpSpPr>
            <a:xfrm>
              <a:off x="1389062" y="1095375"/>
              <a:ext cx="3895862" cy="3345000"/>
              <a:chOff x="1389062" y="1095375"/>
              <a:chExt cx="3895862" cy="3345000"/>
            </a:xfrm>
          </p:grpSpPr>
          <p:sp>
            <p:nvSpPr>
              <p:cNvPr id="401" name="Shape 401"/>
              <p:cNvSpPr/>
              <p:nvPr/>
            </p:nvSpPr>
            <p:spPr>
              <a:xfrm>
                <a:off x="2244725" y="1095375"/>
                <a:ext cx="3040200" cy="3345000"/>
              </a:xfrm>
              <a:custGeom>
                <a:avLst/>
                <a:gdLst/>
                <a:ahLst/>
                <a:cxnLst/>
                <a:rect l="0" t="0" r="0" b="0"/>
                <a:pathLst>
                  <a:path w="120000" h="120000" extrusionOk="0">
                    <a:moveTo>
                      <a:pt x="66000" y="16363"/>
                    </a:moveTo>
                    <a:cubicBezTo>
                      <a:pt x="60750" y="17727"/>
                      <a:pt x="52500" y="21136"/>
                      <a:pt x="51750" y="21136"/>
                    </a:cubicBezTo>
                    <a:cubicBezTo>
                      <a:pt x="51000" y="21136"/>
                      <a:pt x="49500" y="25909"/>
                      <a:pt x="48000" y="27272"/>
                    </a:cubicBezTo>
                    <a:cubicBezTo>
                      <a:pt x="47250" y="28636"/>
                      <a:pt x="34500" y="32727"/>
                      <a:pt x="28500" y="35454"/>
                    </a:cubicBezTo>
                    <a:cubicBezTo>
                      <a:pt x="22500" y="38181"/>
                      <a:pt x="6000" y="49090"/>
                      <a:pt x="6000" y="49090"/>
                    </a:cubicBezTo>
                    <a:cubicBezTo>
                      <a:pt x="6750" y="49772"/>
                      <a:pt x="6750" y="51136"/>
                      <a:pt x="6750" y="51136"/>
                    </a:cubicBezTo>
                    <a:cubicBezTo>
                      <a:pt x="5250" y="51818"/>
                      <a:pt x="5250" y="51818"/>
                      <a:pt x="5250" y="51818"/>
                    </a:cubicBezTo>
                    <a:cubicBezTo>
                      <a:pt x="4500" y="53181"/>
                      <a:pt x="4500" y="53181"/>
                      <a:pt x="4500" y="53181"/>
                    </a:cubicBezTo>
                    <a:cubicBezTo>
                      <a:pt x="4500" y="53181"/>
                      <a:pt x="750" y="55227"/>
                      <a:pt x="750" y="55909"/>
                    </a:cubicBezTo>
                    <a:cubicBezTo>
                      <a:pt x="750" y="56590"/>
                      <a:pt x="0" y="58636"/>
                      <a:pt x="750" y="59318"/>
                    </a:cubicBezTo>
                    <a:cubicBezTo>
                      <a:pt x="750" y="61363"/>
                      <a:pt x="2250" y="60681"/>
                      <a:pt x="2250" y="61363"/>
                    </a:cubicBezTo>
                    <a:cubicBezTo>
                      <a:pt x="2250" y="62727"/>
                      <a:pt x="3000" y="63409"/>
                      <a:pt x="3000" y="64090"/>
                    </a:cubicBezTo>
                    <a:cubicBezTo>
                      <a:pt x="3750" y="64090"/>
                      <a:pt x="4500" y="65454"/>
                      <a:pt x="4500" y="66818"/>
                    </a:cubicBezTo>
                    <a:cubicBezTo>
                      <a:pt x="5250" y="67500"/>
                      <a:pt x="6000" y="66136"/>
                      <a:pt x="6750" y="65454"/>
                    </a:cubicBezTo>
                    <a:cubicBezTo>
                      <a:pt x="8250" y="65454"/>
                      <a:pt x="9000" y="64772"/>
                      <a:pt x="8250" y="64090"/>
                    </a:cubicBezTo>
                    <a:cubicBezTo>
                      <a:pt x="8250" y="64090"/>
                      <a:pt x="9750" y="64090"/>
                      <a:pt x="9750" y="63409"/>
                    </a:cubicBezTo>
                    <a:cubicBezTo>
                      <a:pt x="9750" y="63409"/>
                      <a:pt x="9000" y="62727"/>
                      <a:pt x="9000" y="62727"/>
                    </a:cubicBezTo>
                    <a:cubicBezTo>
                      <a:pt x="9000" y="62045"/>
                      <a:pt x="9750" y="61363"/>
                      <a:pt x="9750" y="57954"/>
                    </a:cubicBezTo>
                    <a:cubicBezTo>
                      <a:pt x="12000" y="56590"/>
                      <a:pt x="12000" y="56590"/>
                      <a:pt x="12000" y="56590"/>
                    </a:cubicBezTo>
                    <a:cubicBezTo>
                      <a:pt x="13500" y="57954"/>
                      <a:pt x="13500" y="57954"/>
                      <a:pt x="13500" y="57954"/>
                    </a:cubicBezTo>
                    <a:cubicBezTo>
                      <a:pt x="13500" y="57954"/>
                      <a:pt x="27750" y="49090"/>
                      <a:pt x="34500" y="46363"/>
                    </a:cubicBezTo>
                    <a:cubicBezTo>
                      <a:pt x="40500" y="44318"/>
                      <a:pt x="54750" y="38863"/>
                      <a:pt x="55500" y="38863"/>
                    </a:cubicBezTo>
                    <a:cubicBezTo>
                      <a:pt x="56250" y="38863"/>
                      <a:pt x="59250" y="40227"/>
                      <a:pt x="58500" y="40909"/>
                    </a:cubicBezTo>
                    <a:cubicBezTo>
                      <a:pt x="58500" y="42272"/>
                      <a:pt x="58500" y="51136"/>
                      <a:pt x="61500" y="55909"/>
                    </a:cubicBezTo>
                    <a:cubicBezTo>
                      <a:pt x="64500" y="61363"/>
                      <a:pt x="62250" y="60000"/>
                      <a:pt x="62250" y="60000"/>
                    </a:cubicBezTo>
                    <a:cubicBezTo>
                      <a:pt x="62250" y="60000"/>
                      <a:pt x="63000" y="60681"/>
                      <a:pt x="59250" y="63409"/>
                    </a:cubicBezTo>
                    <a:cubicBezTo>
                      <a:pt x="56250" y="65454"/>
                      <a:pt x="49500" y="70909"/>
                      <a:pt x="48000" y="72272"/>
                    </a:cubicBezTo>
                    <a:cubicBezTo>
                      <a:pt x="45750" y="73636"/>
                      <a:pt x="44250" y="77727"/>
                      <a:pt x="45000" y="80454"/>
                    </a:cubicBezTo>
                    <a:cubicBezTo>
                      <a:pt x="45000" y="81818"/>
                      <a:pt x="45000" y="81818"/>
                      <a:pt x="45000" y="81818"/>
                    </a:cubicBezTo>
                    <a:cubicBezTo>
                      <a:pt x="45000" y="81818"/>
                      <a:pt x="40500" y="83181"/>
                      <a:pt x="38250" y="83181"/>
                    </a:cubicBezTo>
                    <a:cubicBezTo>
                      <a:pt x="36000" y="83863"/>
                      <a:pt x="33750" y="83181"/>
                      <a:pt x="27000" y="91363"/>
                    </a:cubicBezTo>
                    <a:cubicBezTo>
                      <a:pt x="26250" y="93409"/>
                      <a:pt x="27000" y="96818"/>
                      <a:pt x="28500" y="96818"/>
                    </a:cubicBezTo>
                    <a:cubicBezTo>
                      <a:pt x="30750" y="96818"/>
                      <a:pt x="36000" y="94772"/>
                      <a:pt x="42750" y="92045"/>
                    </a:cubicBezTo>
                    <a:cubicBezTo>
                      <a:pt x="50250" y="89318"/>
                      <a:pt x="51750" y="87954"/>
                      <a:pt x="53250" y="87272"/>
                    </a:cubicBezTo>
                    <a:cubicBezTo>
                      <a:pt x="54750" y="85909"/>
                      <a:pt x="54750" y="87272"/>
                      <a:pt x="54750" y="87272"/>
                    </a:cubicBezTo>
                    <a:cubicBezTo>
                      <a:pt x="54750" y="87272"/>
                      <a:pt x="57750" y="83181"/>
                      <a:pt x="57750" y="81818"/>
                    </a:cubicBezTo>
                    <a:cubicBezTo>
                      <a:pt x="59250" y="82500"/>
                      <a:pt x="63750" y="81818"/>
                      <a:pt x="65250" y="81136"/>
                    </a:cubicBezTo>
                    <a:cubicBezTo>
                      <a:pt x="66750" y="79772"/>
                      <a:pt x="75000" y="77045"/>
                      <a:pt x="78000" y="76363"/>
                    </a:cubicBezTo>
                    <a:cubicBezTo>
                      <a:pt x="80250" y="76363"/>
                      <a:pt x="81000" y="75681"/>
                      <a:pt x="83250" y="77727"/>
                    </a:cubicBezTo>
                    <a:cubicBezTo>
                      <a:pt x="85500" y="79090"/>
                      <a:pt x="88500" y="83181"/>
                      <a:pt x="87750" y="87954"/>
                    </a:cubicBezTo>
                    <a:cubicBezTo>
                      <a:pt x="87750" y="92727"/>
                      <a:pt x="85500" y="100909"/>
                      <a:pt x="87750" y="103636"/>
                    </a:cubicBezTo>
                    <a:cubicBezTo>
                      <a:pt x="87750" y="105000"/>
                      <a:pt x="87750" y="105000"/>
                      <a:pt x="87750" y="105000"/>
                    </a:cubicBezTo>
                    <a:cubicBezTo>
                      <a:pt x="87750" y="105000"/>
                      <a:pt x="87750" y="107727"/>
                      <a:pt x="87000" y="110454"/>
                    </a:cubicBezTo>
                    <a:cubicBezTo>
                      <a:pt x="86250" y="112500"/>
                      <a:pt x="86250" y="116590"/>
                      <a:pt x="87000" y="117954"/>
                    </a:cubicBezTo>
                    <a:cubicBezTo>
                      <a:pt x="87750" y="118636"/>
                      <a:pt x="89250" y="120000"/>
                      <a:pt x="90750" y="120000"/>
                    </a:cubicBezTo>
                    <a:cubicBezTo>
                      <a:pt x="93000" y="120000"/>
                      <a:pt x="96000" y="118636"/>
                      <a:pt x="96000" y="115227"/>
                    </a:cubicBezTo>
                    <a:cubicBezTo>
                      <a:pt x="96000" y="111818"/>
                      <a:pt x="98250" y="111818"/>
                      <a:pt x="99000" y="110454"/>
                    </a:cubicBezTo>
                    <a:cubicBezTo>
                      <a:pt x="100500" y="109090"/>
                      <a:pt x="100500" y="102954"/>
                      <a:pt x="99000" y="100227"/>
                    </a:cubicBezTo>
                    <a:cubicBezTo>
                      <a:pt x="102000" y="94772"/>
                      <a:pt x="103500" y="88636"/>
                      <a:pt x="102750" y="84545"/>
                    </a:cubicBezTo>
                    <a:cubicBezTo>
                      <a:pt x="103500" y="80454"/>
                      <a:pt x="104250" y="79090"/>
                      <a:pt x="104250" y="77727"/>
                    </a:cubicBezTo>
                    <a:cubicBezTo>
                      <a:pt x="105750" y="76363"/>
                      <a:pt x="107250" y="72954"/>
                      <a:pt x="106500" y="71590"/>
                    </a:cubicBezTo>
                    <a:cubicBezTo>
                      <a:pt x="107250" y="68863"/>
                      <a:pt x="108750" y="68863"/>
                      <a:pt x="107250" y="67500"/>
                    </a:cubicBezTo>
                    <a:cubicBezTo>
                      <a:pt x="105750" y="66136"/>
                      <a:pt x="106500" y="65454"/>
                      <a:pt x="107250" y="64090"/>
                    </a:cubicBezTo>
                    <a:cubicBezTo>
                      <a:pt x="107250" y="63409"/>
                      <a:pt x="104250" y="63409"/>
                      <a:pt x="104250" y="62045"/>
                    </a:cubicBezTo>
                    <a:cubicBezTo>
                      <a:pt x="103500" y="60681"/>
                      <a:pt x="103500" y="59318"/>
                      <a:pt x="103500" y="59318"/>
                    </a:cubicBezTo>
                    <a:cubicBezTo>
                      <a:pt x="103500" y="59318"/>
                      <a:pt x="110250" y="64090"/>
                      <a:pt x="117750" y="63409"/>
                    </a:cubicBezTo>
                    <a:cubicBezTo>
                      <a:pt x="115500" y="59318"/>
                      <a:pt x="114750" y="60000"/>
                      <a:pt x="114750" y="57272"/>
                    </a:cubicBezTo>
                    <a:cubicBezTo>
                      <a:pt x="114750" y="54545"/>
                      <a:pt x="114000" y="40909"/>
                      <a:pt x="113250" y="38863"/>
                    </a:cubicBezTo>
                    <a:cubicBezTo>
                      <a:pt x="112500" y="36818"/>
                      <a:pt x="105750" y="34090"/>
                      <a:pt x="105750" y="31363"/>
                    </a:cubicBezTo>
                    <a:cubicBezTo>
                      <a:pt x="105750" y="28636"/>
                      <a:pt x="103500" y="27954"/>
                      <a:pt x="107250" y="24545"/>
                    </a:cubicBezTo>
                    <a:cubicBezTo>
                      <a:pt x="111000" y="21818"/>
                      <a:pt x="118500" y="12954"/>
                      <a:pt x="119250" y="10227"/>
                    </a:cubicBezTo>
                    <a:cubicBezTo>
                      <a:pt x="120000" y="7500"/>
                      <a:pt x="118500" y="6136"/>
                      <a:pt x="117000" y="5454"/>
                    </a:cubicBezTo>
                    <a:cubicBezTo>
                      <a:pt x="114750" y="5454"/>
                      <a:pt x="106500" y="3409"/>
                      <a:pt x="103500" y="2727"/>
                    </a:cubicBezTo>
                    <a:cubicBezTo>
                      <a:pt x="100500" y="2045"/>
                      <a:pt x="95250" y="0"/>
                      <a:pt x="94500" y="681"/>
                    </a:cubicBezTo>
                    <a:cubicBezTo>
                      <a:pt x="93750" y="1363"/>
                      <a:pt x="93000" y="2045"/>
                      <a:pt x="93000" y="2045"/>
                    </a:cubicBezTo>
                    <a:cubicBezTo>
                      <a:pt x="88500" y="2045"/>
                      <a:pt x="88500" y="2045"/>
                      <a:pt x="88500" y="2045"/>
                    </a:cubicBezTo>
                    <a:cubicBezTo>
                      <a:pt x="87750" y="3409"/>
                      <a:pt x="87750" y="3409"/>
                      <a:pt x="87750" y="3409"/>
                    </a:cubicBezTo>
                    <a:cubicBezTo>
                      <a:pt x="87750" y="3409"/>
                      <a:pt x="87000" y="4090"/>
                      <a:pt x="84750" y="2727"/>
                    </a:cubicBezTo>
                    <a:cubicBezTo>
                      <a:pt x="82500" y="2045"/>
                      <a:pt x="79500" y="681"/>
                      <a:pt x="78750" y="681"/>
                    </a:cubicBezTo>
                    <a:cubicBezTo>
                      <a:pt x="77250" y="681"/>
                      <a:pt x="76500" y="681"/>
                      <a:pt x="75000" y="1363"/>
                    </a:cubicBezTo>
                    <a:cubicBezTo>
                      <a:pt x="72750" y="2045"/>
                      <a:pt x="67500" y="4090"/>
                      <a:pt x="68250" y="4772"/>
                    </a:cubicBezTo>
                    <a:cubicBezTo>
                      <a:pt x="68250" y="4772"/>
                      <a:pt x="69000" y="4772"/>
                      <a:pt x="69750" y="4772"/>
                    </a:cubicBezTo>
                    <a:cubicBezTo>
                      <a:pt x="69750" y="4772"/>
                      <a:pt x="70500" y="5454"/>
                      <a:pt x="72000" y="4772"/>
                    </a:cubicBezTo>
                    <a:cubicBezTo>
                      <a:pt x="72750" y="4772"/>
                      <a:pt x="75750" y="3409"/>
                      <a:pt x="76500" y="4090"/>
                    </a:cubicBezTo>
                    <a:cubicBezTo>
                      <a:pt x="78000" y="4772"/>
                      <a:pt x="80250" y="7500"/>
                      <a:pt x="81000" y="7500"/>
                    </a:cubicBezTo>
                    <a:cubicBezTo>
                      <a:pt x="82500" y="8181"/>
                      <a:pt x="86250" y="8181"/>
                      <a:pt x="87000" y="8181"/>
                    </a:cubicBezTo>
                    <a:cubicBezTo>
                      <a:pt x="87000" y="8863"/>
                      <a:pt x="87000" y="8863"/>
                      <a:pt x="87000" y="8863"/>
                    </a:cubicBezTo>
                    <a:cubicBezTo>
                      <a:pt x="87750" y="8863"/>
                      <a:pt x="87750" y="8863"/>
                      <a:pt x="87750" y="8863"/>
                    </a:cubicBezTo>
                    <a:cubicBezTo>
                      <a:pt x="87750" y="8863"/>
                      <a:pt x="85500" y="10227"/>
                      <a:pt x="84750" y="10909"/>
                    </a:cubicBezTo>
                    <a:cubicBezTo>
                      <a:pt x="84000" y="11590"/>
                      <a:pt x="84000" y="10227"/>
                      <a:pt x="84000" y="9545"/>
                    </a:cubicBezTo>
                    <a:cubicBezTo>
                      <a:pt x="83250" y="8181"/>
                      <a:pt x="79500" y="4090"/>
                      <a:pt x="74250" y="4090"/>
                    </a:cubicBezTo>
                    <a:cubicBezTo>
                      <a:pt x="69750" y="4772"/>
                      <a:pt x="67500" y="4772"/>
                      <a:pt x="65250" y="10227"/>
                    </a:cubicBezTo>
                    <a:cubicBezTo>
                      <a:pt x="63750" y="13636"/>
                      <a:pt x="66000" y="16363"/>
                      <a:pt x="66000" y="16363"/>
                    </a:cubicBezTo>
                    <a:close/>
                  </a:path>
                </a:pathLst>
              </a:custGeom>
              <a:gradFill>
                <a:gsLst>
                  <a:gs pos="0">
                    <a:srgbClr val="000000"/>
                  </a:gs>
                  <a:gs pos="14000">
                    <a:srgbClr val="000000"/>
                  </a:gs>
                  <a:gs pos="74000">
                    <a:srgbClr val="454545"/>
                  </a:gs>
                  <a:gs pos="100000">
                    <a:srgbClr val="454545"/>
                  </a:gs>
                </a:gsLst>
                <a:lin ang="7200017"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02" name="Shape 402"/>
              <p:cNvGrpSpPr/>
              <p:nvPr/>
            </p:nvGrpSpPr>
            <p:grpSpPr>
              <a:xfrm>
                <a:off x="1389062" y="2559050"/>
                <a:ext cx="1253999" cy="1177800"/>
                <a:chOff x="1389062" y="2559050"/>
                <a:chExt cx="1253999" cy="1177800"/>
              </a:xfrm>
            </p:grpSpPr>
            <p:sp>
              <p:nvSpPr>
                <p:cNvPr id="403" name="Shape 403"/>
                <p:cNvSpPr/>
                <p:nvPr/>
              </p:nvSpPr>
              <p:spPr>
                <a:xfrm>
                  <a:off x="1389062" y="2559050"/>
                  <a:ext cx="1253999" cy="1177800"/>
                </a:xfrm>
                <a:custGeom>
                  <a:avLst/>
                  <a:gdLst/>
                  <a:ahLst/>
                  <a:cxnLst/>
                  <a:rect l="0" t="0" r="0" b="0"/>
                  <a:pathLst>
                    <a:path w="120000" h="120000" extrusionOk="0">
                      <a:moveTo>
                        <a:pt x="56354" y="0"/>
                      </a:moveTo>
                      <a:lnTo>
                        <a:pt x="120000" y="69703"/>
                      </a:lnTo>
                      <a:lnTo>
                        <a:pt x="63645" y="119999"/>
                      </a:lnTo>
                      <a:lnTo>
                        <a:pt x="0" y="46415"/>
                      </a:lnTo>
                      <a:lnTo>
                        <a:pt x="56354" y="0"/>
                      </a:lnTo>
                      <a:close/>
                    </a:path>
                  </a:pathLst>
                </a:custGeom>
                <a:gradFill>
                  <a:gsLst>
                    <a:gs pos="0">
                      <a:srgbClr val="000000"/>
                    </a:gs>
                    <a:gs pos="14000">
                      <a:srgbClr val="000000"/>
                    </a:gs>
                    <a:gs pos="74000">
                      <a:srgbClr val="454545"/>
                    </a:gs>
                    <a:gs pos="100000">
                      <a:srgbClr val="454545"/>
                    </a:gs>
                  </a:gsLst>
                  <a:lin ang="7200017"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 name="Shape 404"/>
                <p:cNvSpPr/>
                <p:nvPr/>
              </p:nvSpPr>
              <p:spPr>
                <a:xfrm>
                  <a:off x="2111375" y="2654300"/>
                  <a:ext cx="399900" cy="417600"/>
                </a:xfrm>
                <a:custGeom>
                  <a:avLst/>
                  <a:gdLst/>
                  <a:ahLst/>
                  <a:cxnLst/>
                  <a:rect l="0" t="0" r="0" b="0"/>
                  <a:pathLst>
                    <a:path w="120000" h="120000" extrusionOk="0">
                      <a:moveTo>
                        <a:pt x="0" y="38181"/>
                      </a:moveTo>
                      <a:cubicBezTo>
                        <a:pt x="28571" y="10909"/>
                        <a:pt x="80000" y="0"/>
                        <a:pt x="102857" y="38181"/>
                      </a:cubicBezTo>
                      <a:cubicBezTo>
                        <a:pt x="114285" y="65454"/>
                        <a:pt x="91428" y="109090"/>
                        <a:pt x="74285" y="120000"/>
                      </a:cubicBezTo>
                      <a:cubicBezTo>
                        <a:pt x="51428" y="114545"/>
                        <a:pt x="51428" y="114545"/>
                        <a:pt x="51428" y="114545"/>
                      </a:cubicBezTo>
                      <a:cubicBezTo>
                        <a:pt x="51428" y="114545"/>
                        <a:pt x="120000" y="70909"/>
                        <a:pt x="74285" y="32727"/>
                      </a:cubicBezTo>
                      <a:cubicBezTo>
                        <a:pt x="51428" y="16363"/>
                        <a:pt x="11428" y="54545"/>
                        <a:pt x="11428" y="54545"/>
                      </a:cubicBezTo>
                      <a:lnTo>
                        <a:pt x="0" y="38181"/>
                      </a:lnTo>
                      <a:close/>
                    </a:path>
                  </a:pathLst>
                </a:custGeom>
                <a:gradFill>
                  <a:gsLst>
                    <a:gs pos="0">
                      <a:srgbClr val="000000"/>
                    </a:gs>
                    <a:gs pos="14000">
                      <a:srgbClr val="000000"/>
                    </a:gs>
                    <a:gs pos="74000">
                      <a:srgbClr val="454545"/>
                    </a:gs>
                    <a:gs pos="100000">
                      <a:srgbClr val="454545"/>
                    </a:gs>
                  </a:gsLst>
                  <a:lin ang="7200017"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405" name="Shape 405"/>
            <p:cNvSpPr/>
            <p:nvPr/>
          </p:nvSpPr>
          <p:spPr>
            <a:xfrm>
              <a:off x="3973512" y="1741488"/>
              <a:ext cx="552300" cy="646200"/>
            </a:xfrm>
            <a:custGeom>
              <a:avLst/>
              <a:gdLst/>
              <a:ahLst/>
              <a:cxnLst/>
              <a:rect l="0" t="0" r="0" b="0"/>
              <a:pathLst>
                <a:path w="120000" h="120000" extrusionOk="0">
                  <a:moveTo>
                    <a:pt x="4137" y="35294"/>
                  </a:moveTo>
                  <a:cubicBezTo>
                    <a:pt x="4137" y="45882"/>
                    <a:pt x="0" y="88235"/>
                    <a:pt x="4137" y="91764"/>
                  </a:cubicBezTo>
                  <a:cubicBezTo>
                    <a:pt x="8275" y="95294"/>
                    <a:pt x="74482" y="120000"/>
                    <a:pt x="82758" y="120000"/>
                  </a:cubicBezTo>
                  <a:cubicBezTo>
                    <a:pt x="86896" y="120000"/>
                    <a:pt x="120000" y="63529"/>
                    <a:pt x="120000" y="56470"/>
                  </a:cubicBezTo>
                  <a:cubicBezTo>
                    <a:pt x="120000" y="52941"/>
                    <a:pt x="99310" y="0"/>
                    <a:pt x="99310" y="0"/>
                  </a:cubicBezTo>
                  <a:cubicBezTo>
                    <a:pt x="99310" y="0"/>
                    <a:pt x="74482" y="21176"/>
                    <a:pt x="62068" y="21176"/>
                  </a:cubicBezTo>
                  <a:cubicBezTo>
                    <a:pt x="53793" y="24705"/>
                    <a:pt x="37241" y="24705"/>
                    <a:pt x="24827" y="17647"/>
                  </a:cubicBezTo>
                  <a:cubicBezTo>
                    <a:pt x="8275" y="14117"/>
                    <a:pt x="4137" y="35294"/>
                    <a:pt x="4137" y="35294"/>
                  </a:cubicBezTo>
                  <a:close/>
                </a:path>
              </a:pathLst>
            </a:custGeom>
            <a:solidFill>
              <a:srgbClr val="DBDBDB"/>
            </a:solidFill>
            <a:ln>
              <a:noFill/>
            </a:ln>
            <a:effectLst>
              <a:outerShdw blurRad="38100" dist="1320800" dir="8100000" sy="-23000" kx="800311" ky="800311" algn="br" rotWithShape="0">
                <a:srgbClr val="000000">
                  <a:alpha val="2471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 name="Shape 406"/>
            <p:cNvSpPr/>
            <p:nvPr/>
          </p:nvSpPr>
          <p:spPr>
            <a:xfrm>
              <a:off x="4040187" y="1817688"/>
              <a:ext cx="324000" cy="570000"/>
            </a:xfrm>
            <a:custGeom>
              <a:avLst/>
              <a:gdLst/>
              <a:ahLst/>
              <a:cxnLst/>
              <a:rect l="0" t="0" r="0" b="0"/>
              <a:pathLst>
                <a:path w="120000" h="120000" extrusionOk="0">
                  <a:moveTo>
                    <a:pt x="7058" y="4000"/>
                  </a:moveTo>
                  <a:cubicBezTo>
                    <a:pt x="21176" y="8000"/>
                    <a:pt x="49411" y="28000"/>
                    <a:pt x="49411" y="32000"/>
                  </a:cubicBezTo>
                  <a:cubicBezTo>
                    <a:pt x="49411" y="36000"/>
                    <a:pt x="42352" y="56000"/>
                    <a:pt x="49411" y="64000"/>
                  </a:cubicBezTo>
                  <a:cubicBezTo>
                    <a:pt x="49411" y="72000"/>
                    <a:pt x="56470" y="108000"/>
                    <a:pt x="56470" y="108000"/>
                  </a:cubicBezTo>
                  <a:cubicBezTo>
                    <a:pt x="112941" y="120000"/>
                    <a:pt x="112941" y="120000"/>
                    <a:pt x="112941" y="120000"/>
                  </a:cubicBezTo>
                  <a:cubicBezTo>
                    <a:pt x="112941" y="120000"/>
                    <a:pt x="112941" y="64000"/>
                    <a:pt x="105882" y="56000"/>
                  </a:cubicBezTo>
                  <a:cubicBezTo>
                    <a:pt x="98823" y="44000"/>
                    <a:pt x="84705" y="36000"/>
                    <a:pt x="91764" y="32000"/>
                  </a:cubicBezTo>
                  <a:cubicBezTo>
                    <a:pt x="98823" y="28000"/>
                    <a:pt x="120000" y="0"/>
                    <a:pt x="120000" y="0"/>
                  </a:cubicBezTo>
                  <a:cubicBezTo>
                    <a:pt x="120000" y="0"/>
                    <a:pt x="112941" y="0"/>
                    <a:pt x="112941" y="0"/>
                  </a:cubicBezTo>
                  <a:cubicBezTo>
                    <a:pt x="105882" y="0"/>
                    <a:pt x="84705" y="12000"/>
                    <a:pt x="56470" y="8000"/>
                  </a:cubicBezTo>
                  <a:cubicBezTo>
                    <a:pt x="14117" y="8000"/>
                    <a:pt x="14117" y="0"/>
                    <a:pt x="7058" y="0"/>
                  </a:cubicBezTo>
                  <a:cubicBezTo>
                    <a:pt x="0" y="4000"/>
                    <a:pt x="0" y="4000"/>
                    <a:pt x="0" y="4000"/>
                  </a:cubicBezTo>
                </a:path>
              </a:pathLst>
            </a:custGeom>
            <a:solidFill>
              <a:srgbClr val="000000"/>
            </a:solidFill>
            <a:ln>
              <a:noFill/>
            </a:ln>
            <a:effectLst>
              <a:outerShdw blurRad="38100" dist="1320800" dir="8100000" sy="-23000" kx="800311" ky="800311" algn="br" rotWithShape="0">
                <a:srgbClr val="000000">
                  <a:alpha val="2471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 name="Shape 407"/>
            <p:cNvSpPr/>
            <p:nvPr/>
          </p:nvSpPr>
          <p:spPr>
            <a:xfrm>
              <a:off x="3935412" y="1722438"/>
              <a:ext cx="209400" cy="247500"/>
            </a:xfrm>
            <a:custGeom>
              <a:avLst/>
              <a:gdLst/>
              <a:ahLst/>
              <a:cxnLst/>
              <a:rect l="0" t="0" r="0" b="0"/>
              <a:pathLst>
                <a:path w="120000" h="120000" extrusionOk="0">
                  <a:moveTo>
                    <a:pt x="43636" y="0"/>
                  </a:moveTo>
                  <a:cubicBezTo>
                    <a:pt x="76363" y="36923"/>
                    <a:pt x="120000" y="64615"/>
                    <a:pt x="120000" y="64615"/>
                  </a:cubicBezTo>
                  <a:cubicBezTo>
                    <a:pt x="120000" y="64615"/>
                    <a:pt x="98181" y="55384"/>
                    <a:pt x="87272" y="64615"/>
                  </a:cubicBezTo>
                  <a:cubicBezTo>
                    <a:pt x="76363" y="92307"/>
                    <a:pt x="21818" y="120000"/>
                    <a:pt x="0" y="120000"/>
                  </a:cubicBezTo>
                  <a:cubicBezTo>
                    <a:pt x="10909" y="64615"/>
                    <a:pt x="43636" y="0"/>
                    <a:pt x="43636" y="0"/>
                  </a:cubicBezTo>
                  <a:close/>
                </a:path>
              </a:pathLst>
            </a:custGeom>
            <a:solidFill>
              <a:srgbClr val="FFFFFF"/>
            </a:solidFill>
            <a:ln>
              <a:noFill/>
            </a:ln>
            <a:effectLst>
              <a:outerShdw blurRad="38100" dist="1320800" dir="8100000" sy="-23000" kx="800311" ky="800311" algn="br" rotWithShape="0">
                <a:srgbClr val="000000">
                  <a:alpha val="2471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 name="Shape 408"/>
            <p:cNvSpPr/>
            <p:nvPr/>
          </p:nvSpPr>
          <p:spPr>
            <a:xfrm>
              <a:off x="4249737" y="1655763"/>
              <a:ext cx="228600" cy="304800"/>
            </a:xfrm>
            <a:custGeom>
              <a:avLst/>
              <a:gdLst/>
              <a:ahLst/>
              <a:cxnLst/>
              <a:rect l="0" t="0" r="0" b="0"/>
              <a:pathLst>
                <a:path w="120000" h="120000" extrusionOk="0">
                  <a:moveTo>
                    <a:pt x="0" y="82500"/>
                  </a:moveTo>
                  <a:cubicBezTo>
                    <a:pt x="20000" y="67500"/>
                    <a:pt x="70000" y="30000"/>
                    <a:pt x="80000" y="0"/>
                  </a:cubicBezTo>
                  <a:cubicBezTo>
                    <a:pt x="90000" y="37500"/>
                    <a:pt x="120000" y="67500"/>
                    <a:pt x="60000" y="120000"/>
                  </a:cubicBezTo>
                  <a:cubicBezTo>
                    <a:pt x="70000" y="97500"/>
                    <a:pt x="70000" y="67500"/>
                    <a:pt x="50000" y="67500"/>
                  </a:cubicBezTo>
                  <a:cubicBezTo>
                    <a:pt x="30000" y="75000"/>
                    <a:pt x="0" y="82500"/>
                    <a:pt x="0" y="82500"/>
                  </a:cubicBezTo>
                  <a:close/>
                </a:path>
              </a:pathLst>
            </a:custGeom>
            <a:solidFill>
              <a:srgbClr val="FFFFFF"/>
            </a:solidFill>
            <a:ln>
              <a:noFill/>
            </a:ln>
            <a:effectLst>
              <a:outerShdw blurRad="38100" dist="1320800" dir="8100000" sy="-23000" kx="800311" ky="800311" algn="br" rotWithShape="0">
                <a:srgbClr val="000000">
                  <a:alpha val="2471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Shape 414"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
        <p:nvSpPr>
          <p:cNvPr id="415" name="Shape 415"/>
          <p:cNvSpPr/>
          <p:nvPr/>
        </p:nvSpPr>
        <p:spPr>
          <a:xfrm>
            <a:off x="6078225" y="822150"/>
            <a:ext cx="2933100" cy="5209500"/>
          </a:xfrm>
          <a:prstGeom prst="rect">
            <a:avLst/>
          </a:prstGeom>
          <a:gradFill>
            <a:gsLst>
              <a:gs pos="0">
                <a:srgbClr val="C0C0C0"/>
              </a:gs>
              <a:gs pos="100000">
                <a:schemeClr val="lt1"/>
              </a:gs>
            </a:gsLst>
            <a:lin ang="16200038" scaled="0"/>
          </a:gradFill>
          <a:ln w="9525" cap="flat" cmpd="sng">
            <a:solidFill>
              <a:srgbClr val="A5A5A5"/>
            </a:solidFill>
            <a:prstDash val="solid"/>
            <a:round/>
            <a:headEnd type="none" w="med" len="med"/>
            <a:tailEnd type="none" w="med" len="med"/>
          </a:ln>
          <a:effectLst>
            <a:reflection stA="52000" endA="300" endPos="35000" fadeDir="5400012" sy="-100000" algn="bl" rotWithShape="0"/>
          </a:effectLst>
        </p:spPr>
        <p:txBody>
          <a:bodyPr lIns="91425" tIns="45700" rIns="91425" bIns="45700" anchor="ctr" anchorCtr="0">
            <a:noAutofit/>
          </a:bodyPr>
          <a:lstStyle/>
          <a:p>
            <a:pPr marL="457200" lvl="0" indent="-304800" rtl="0">
              <a:lnSpc>
                <a:spcPct val="115000"/>
              </a:lnSpc>
              <a:spcBef>
                <a:spcPts val="0"/>
              </a:spcBef>
              <a:buSzPct val="100000"/>
              <a:buChar char="●"/>
            </a:pPr>
            <a:r>
              <a:rPr lang="en-US" sz="1200" b="1"/>
              <a:t>ASSESSMENT</a:t>
            </a:r>
          </a:p>
          <a:p>
            <a:pPr lvl="0" rtl="0">
              <a:lnSpc>
                <a:spcPct val="115000"/>
              </a:lnSpc>
              <a:spcBef>
                <a:spcPts val="0"/>
              </a:spcBef>
              <a:buNone/>
            </a:pPr>
            <a:r>
              <a:rPr lang="en-US" sz="1200"/>
              <a:t>Clinician learns more about the individual and the target behaviors through a combination of caregiver interviews and behavioral measures. Data collection</a:t>
            </a:r>
          </a:p>
          <a:p>
            <a:pPr lvl="0" rtl="0">
              <a:lnSpc>
                <a:spcPct val="115000"/>
              </a:lnSpc>
              <a:spcBef>
                <a:spcPts val="0"/>
              </a:spcBef>
              <a:buNone/>
            </a:pPr>
            <a:endParaRPr sz="1200"/>
          </a:p>
          <a:p>
            <a:pPr marL="457200" lvl="0" indent="-304800" rtl="0">
              <a:lnSpc>
                <a:spcPct val="115000"/>
              </a:lnSpc>
              <a:spcBef>
                <a:spcPts val="0"/>
              </a:spcBef>
              <a:buSzPct val="100000"/>
              <a:buChar char="●"/>
            </a:pPr>
            <a:r>
              <a:rPr lang="en-US" sz="1200" b="1"/>
              <a:t>PARENTS  TRAINING </a:t>
            </a:r>
          </a:p>
          <a:p>
            <a:pPr lvl="0" rtl="0">
              <a:lnSpc>
                <a:spcPct val="115000"/>
              </a:lnSpc>
              <a:spcBef>
                <a:spcPts val="0"/>
              </a:spcBef>
              <a:buNone/>
            </a:pPr>
            <a:r>
              <a:rPr lang="en-US" sz="1200"/>
              <a:t>Training includes education about care giving styles and child development, as well as teaching behavioral techniques through videotape modeling, role play, and feedback sessions.</a:t>
            </a:r>
          </a:p>
          <a:p>
            <a:pPr lvl="0" rtl="0">
              <a:lnSpc>
                <a:spcPct val="115000"/>
              </a:lnSpc>
              <a:spcBef>
                <a:spcPts val="0"/>
              </a:spcBef>
              <a:buNone/>
            </a:pPr>
            <a:endParaRPr sz="1200"/>
          </a:p>
          <a:p>
            <a:pPr marL="457200" lvl="0" indent="-304800" rtl="0">
              <a:lnSpc>
                <a:spcPct val="115000"/>
              </a:lnSpc>
              <a:spcBef>
                <a:spcPts val="0"/>
              </a:spcBef>
              <a:buSzPct val="100000"/>
              <a:buChar char="●"/>
            </a:pPr>
            <a:r>
              <a:rPr lang="en-US" sz="1200" b="1"/>
              <a:t>BEHAVIOR PLAN </a:t>
            </a:r>
          </a:p>
          <a:p>
            <a:pPr lvl="0" rtl="0">
              <a:lnSpc>
                <a:spcPct val="115000"/>
              </a:lnSpc>
              <a:spcBef>
                <a:spcPts val="0"/>
              </a:spcBef>
              <a:buNone/>
            </a:pPr>
            <a:r>
              <a:rPr lang="en-US" sz="1200"/>
              <a:t>Caregivers and the clinician develop a detailed behavior plan that includes specific behavioral techniques to use when dealing with problem behaviors and a positive behavioral structure, such as a chore chart or daily schedule.</a:t>
            </a:r>
          </a:p>
          <a:p>
            <a:pPr lvl="0" rtl="0">
              <a:spcBef>
                <a:spcPts val="0"/>
              </a:spcBef>
              <a:buNone/>
            </a:pPr>
            <a:r>
              <a:rPr lang="en-US" sz="1200"/>
              <a:t> After one month, modifications can be made. </a:t>
            </a:r>
          </a:p>
        </p:txBody>
      </p:sp>
      <p:sp>
        <p:nvSpPr>
          <p:cNvPr id="416" name="Shape 416"/>
          <p:cNvSpPr/>
          <p:nvPr/>
        </p:nvSpPr>
        <p:spPr>
          <a:xfrm>
            <a:off x="6078225" y="483750"/>
            <a:ext cx="2933100" cy="338400"/>
          </a:xfrm>
          <a:prstGeom prst="round2SameRect">
            <a:avLst>
              <a:gd name="adj1" fmla="val 21479"/>
              <a:gd name="adj2" fmla="val 0"/>
            </a:avLst>
          </a:prstGeom>
          <a:gradFill>
            <a:gsLst>
              <a:gs pos="0">
                <a:schemeClr val="accent6"/>
              </a:gs>
              <a:gs pos="1000">
                <a:schemeClr val="accent6"/>
              </a:gs>
              <a:gs pos="66000">
                <a:schemeClr val="accent5"/>
              </a:gs>
              <a:gs pos="100000">
                <a:schemeClr val="accent5"/>
              </a:gs>
            </a:gsLst>
            <a:lin ang="5400012" scaled="0"/>
          </a:gradFill>
          <a:ln w="9525" cap="flat" cmpd="sng">
            <a:solidFill>
              <a:srgbClr val="666666"/>
            </a:solidFill>
            <a:prstDash val="solid"/>
            <a:round/>
            <a:headEnd type="none" w="med" len="med"/>
            <a:tailEnd type="none" w="med" len="med"/>
          </a:ln>
        </p:spPr>
        <p:txBody>
          <a:bodyPr lIns="91425" tIns="45700" rIns="91425" bIns="45700" anchor="ctr" anchorCtr="0">
            <a:noAutofit/>
          </a:bodyPr>
          <a:lstStyle/>
          <a:p>
            <a:pPr lvl="0" rtl="0">
              <a:spcBef>
                <a:spcPts val="0"/>
              </a:spcBef>
              <a:buSzPct val="25000"/>
              <a:buNone/>
            </a:pPr>
            <a:r>
              <a:rPr lang="en-US" sz="1800" b="1">
                <a:solidFill>
                  <a:schemeClr val="lt1"/>
                </a:solidFill>
              </a:rPr>
              <a:t>         How do we help!</a:t>
            </a:r>
          </a:p>
        </p:txBody>
      </p:sp>
      <p:sp>
        <p:nvSpPr>
          <p:cNvPr id="417" name="Shape 417"/>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418" name="Shape 418"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
        <p:nvSpPr>
          <p:cNvPr id="419" name="Shape 419"/>
          <p:cNvSpPr/>
          <p:nvPr/>
        </p:nvSpPr>
        <p:spPr>
          <a:xfrm>
            <a:off x="3757087" y="889375"/>
            <a:ext cx="2023500" cy="3281100"/>
          </a:xfrm>
          <a:prstGeom prst="rect">
            <a:avLst/>
          </a:prstGeom>
          <a:noFill/>
          <a:ln>
            <a:noFill/>
          </a:ln>
        </p:spPr>
        <p:txBody>
          <a:bodyPr lIns="91425" tIns="45700" rIns="91425" bIns="45700" anchor="t" anchorCtr="0">
            <a:noAutofit/>
          </a:bodyPr>
          <a:lstStyle/>
          <a:p>
            <a:pPr lvl="0" algn="ctr" rtl="0">
              <a:spcBef>
                <a:spcPts val="0"/>
              </a:spcBef>
              <a:buNone/>
            </a:pPr>
            <a:endParaRPr>
              <a:solidFill>
                <a:srgbClr val="FF9900"/>
              </a:solidFill>
            </a:endParaRPr>
          </a:p>
          <a:p>
            <a:pPr lvl="0" algn="ctr" rtl="0">
              <a:spcBef>
                <a:spcPts val="0"/>
              </a:spcBef>
              <a:buNone/>
            </a:pPr>
            <a:r>
              <a:rPr lang="en-US">
                <a:solidFill>
                  <a:srgbClr val="FF9900"/>
                </a:solidFill>
              </a:rPr>
              <a:t>Hitting </a:t>
            </a:r>
          </a:p>
          <a:p>
            <a:pPr lvl="0" algn="ctr" rtl="0">
              <a:spcBef>
                <a:spcPts val="0"/>
              </a:spcBef>
              <a:buNone/>
            </a:pPr>
            <a:r>
              <a:rPr lang="en-US">
                <a:solidFill>
                  <a:srgbClr val="FF9900"/>
                </a:solidFill>
              </a:rPr>
              <a:t>Scratching</a:t>
            </a:r>
          </a:p>
          <a:p>
            <a:pPr lvl="0" algn="ctr" rtl="0">
              <a:spcBef>
                <a:spcPts val="0"/>
              </a:spcBef>
              <a:buNone/>
            </a:pPr>
            <a:r>
              <a:rPr lang="en-US">
                <a:solidFill>
                  <a:srgbClr val="FF9900"/>
                </a:solidFill>
              </a:rPr>
              <a:t>throwing on the floor</a:t>
            </a:r>
          </a:p>
          <a:p>
            <a:pPr lvl="0" algn="ctr" rtl="0">
              <a:spcBef>
                <a:spcPts val="0"/>
              </a:spcBef>
              <a:buNone/>
            </a:pPr>
            <a:r>
              <a:rPr lang="en-US">
                <a:solidFill>
                  <a:srgbClr val="FF9900"/>
                </a:solidFill>
              </a:rPr>
              <a:t>Refusing to go to school</a:t>
            </a:r>
          </a:p>
          <a:p>
            <a:pPr lvl="0" algn="ctr" rtl="0">
              <a:spcBef>
                <a:spcPts val="0"/>
              </a:spcBef>
              <a:buNone/>
            </a:pPr>
            <a:r>
              <a:rPr lang="en-US">
                <a:solidFill>
                  <a:srgbClr val="FF9900"/>
                </a:solidFill>
              </a:rPr>
              <a:t>Self injurious behaviors</a:t>
            </a:r>
          </a:p>
          <a:p>
            <a:pPr lvl="0" algn="ctr" rtl="0">
              <a:spcBef>
                <a:spcPts val="0"/>
              </a:spcBef>
              <a:buNone/>
            </a:pPr>
            <a:r>
              <a:rPr lang="en-US">
                <a:solidFill>
                  <a:srgbClr val="FF9900"/>
                </a:solidFill>
              </a:rPr>
              <a:t>Screaming</a:t>
            </a:r>
          </a:p>
          <a:p>
            <a:pPr lvl="0" algn="ctr" rtl="0">
              <a:spcBef>
                <a:spcPts val="0"/>
              </a:spcBef>
              <a:buNone/>
            </a:pPr>
            <a:r>
              <a:rPr lang="en-US">
                <a:solidFill>
                  <a:srgbClr val="FF9900"/>
                </a:solidFill>
              </a:rPr>
              <a:t>Biting</a:t>
            </a:r>
          </a:p>
          <a:p>
            <a:pPr lvl="0" algn="ctr" rtl="0">
              <a:spcBef>
                <a:spcPts val="0"/>
              </a:spcBef>
              <a:buNone/>
            </a:pPr>
            <a:r>
              <a:rPr lang="en-US">
                <a:solidFill>
                  <a:srgbClr val="FF9900"/>
                </a:solidFill>
              </a:rPr>
              <a:t>Kicking</a:t>
            </a:r>
          </a:p>
          <a:p>
            <a:pPr lvl="0" algn="ctr" rtl="0">
              <a:spcBef>
                <a:spcPts val="0"/>
              </a:spcBef>
              <a:buNone/>
            </a:pPr>
            <a:r>
              <a:rPr lang="en-US">
                <a:solidFill>
                  <a:srgbClr val="FF9900"/>
                </a:solidFill>
              </a:rPr>
              <a:t>Destroy property</a:t>
            </a:r>
          </a:p>
          <a:p>
            <a:pPr lvl="0" algn="ctr" rtl="0">
              <a:spcBef>
                <a:spcPts val="0"/>
              </a:spcBef>
              <a:buNone/>
            </a:pPr>
            <a:r>
              <a:rPr lang="en-US">
                <a:solidFill>
                  <a:srgbClr val="FF9900"/>
                </a:solidFill>
              </a:rPr>
              <a:t>Non complaining</a:t>
            </a:r>
          </a:p>
          <a:p>
            <a:pPr lvl="0" algn="ctr" rtl="0">
              <a:spcBef>
                <a:spcPts val="0"/>
              </a:spcBef>
              <a:buNone/>
            </a:pPr>
            <a:r>
              <a:rPr lang="en-US">
                <a:solidFill>
                  <a:srgbClr val="FF9900"/>
                </a:solidFill>
              </a:rPr>
              <a:t>Removing own clothes</a:t>
            </a:r>
          </a:p>
          <a:p>
            <a:pPr lvl="0" algn="ctr" rtl="0">
              <a:spcBef>
                <a:spcPts val="0"/>
              </a:spcBef>
              <a:buNone/>
            </a:pPr>
            <a:r>
              <a:rPr lang="en-US">
                <a:solidFill>
                  <a:srgbClr val="FF9900"/>
                </a:solidFill>
              </a:rPr>
              <a:t>Talking back</a:t>
            </a:r>
          </a:p>
          <a:p>
            <a:pPr lvl="0" algn="ctr" rtl="0">
              <a:spcBef>
                <a:spcPts val="0"/>
              </a:spcBef>
              <a:buNone/>
            </a:pPr>
            <a:r>
              <a:rPr lang="en-US">
                <a:solidFill>
                  <a:srgbClr val="FF9900"/>
                </a:solidFill>
              </a:rPr>
              <a:t> </a:t>
            </a:r>
          </a:p>
          <a:p>
            <a:pPr lvl="0" algn="ctr" rtl="0">
              <a:spcBef>
                <a:spcPts val="0"/>
              </a:spcBef>
              <a:buNone/>
            </a:pPr>
            <a:endParaRPr>
              <a:solidFill>
                <a:srgbClr val="FF9900"/>
              </a:solidFill>
            </a:endParaRPr>
          </a:p>
          <a:p>
            <a:pPr lvl="0" algn="ctr" rtl="0">
              <a:spcBef>
                <a:spcPts val="0"/>
              </a:spcBef>
              <a:buNone/>
            </a:pPr>
            <a:endParaRPr>
              <a:solidFill>
                <a:srgbClr val="FF9900"/>
              </a:solidFill>
            </a:endParaRPr>
          </a:p>
          <a:p>
            <a:pPr marL="0" marR="0" lvl="0" indent="0" algn="ctr" rtl="0">
              <a:spcBef>
                <a:spcPts val="0"/>
              </a:spcBef>
              <a:spcAft>
                <a:spcPts val="0"/>
              </a:spcAft>
              <a:buNone/>
            </a:pPr>
            <a:endParaRPr sz="1600" b="1">
              <a:solidFill>
                <a:srgbClr val="0C45E6"/>
              </a:solidFill>
            </a:endParaRPr>
          </a:p>
        </p:txBody>
      </p:sp>
      <p:pic>
        <p:nvPicPr>
          <p:cNvPr id="420" name="Shape 420"/>
          <p:cNvPicPr preferRelativeResize="0"/>
          <p:nvPr/>
        </p:nvPicPr>
        <p:blipFill>
          <a:blip r:embed="rId4">
            <a:alphaModFix/>
          </a:blip>
          <a:stretch>
            <a:fillRect/>
          </a:stretch>
        </p:blipFill>
        <p:spPr>
          <a:xfrm>
            <a:off x="354225" y="1111850"/>
            <a:ext cx="3110199" cy="3758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25" name="Shape 425"/>
          <p:cNvGrpSpPr/>
          <p:nvPr/>
        </p:nvGrpSpPr>
        <p:grpSpPr>
          <a:xfrm>
            <a:off x="981075" y="4113616"/>
            <a:ext cx="4267200" cy="2791068"/>
            <a:chOff x="1019175" y="3838575"/>
            <a:chExt cx="4267200" cy="3200400"/>
          </a:xfrm>
        </p:grpSpPr>
        <p:sp>
          <p:nvSpPr>
            <p:cNvPr id="426" name="Shape 426"/>
            <p:cNvSpPr/>
            <p:nvPr/>
          </p:nvSpPr>
          <p:spPr>
            <a:xfrm>
              <a:off x="1752600" y="4143375"/>
              <a:ext cx="220800" cy="2895600"/>
            </a:xfrm>
            <a:prstGeom prst="rect">
              <a:avLst/>
            </a:prstGeom>
            <a:gradFill>
              <a:gsLst>
                <a:gs pos="0">
                  <a:srgbClr val="454545"/>
                </a:gs>
                <a:gs pos="49000">
                  <a:srgbClr val="AFAFAF"/>
                </a:gs>
                <a:gs pos="98000">
                  <a:srgbClr val="696969"/>
                </a:gs>
                <a:gs pos="100000">
                  <a:srgbClr val="696969"/>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7" name="Shape 427"/>
            <p:cNvSpPr/>
            <p:nvPr/>
          </p:nvSpPr>
          <p:spPr>
            <a:xfrm>
              <a:off x="4375846" y="4124325"/>
              <a:ext cx="220800" cy="2895600"/>
            </a:xfrm>
            <a:prstGeom prst="rect">
              <a:avLst/>
            </a:prstGeom>
            <a:gradFill>
              <a:gsLst>
                <a:gs pos="0">
                  <a:srgbClr val="454545"/>
                </a:gs>
                <a:gs pos="49000">
                  <a:srgbClr val="AFAFAF"/>
                </a:gs>
                <a:gs pos="98000">
                  <a:srgbClr val="696969"/>
                </a:gs>
                <a:gs pos="100000">
                  <a:srgbClr val="696969"/>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8" name="Shape 428"/>
            <p:cNvSpPr/>
            <p:nvPr/>
          </p:nvSpPr>
          <p:spPr>
            <a:xfrm>
              <a:off x="1019175" y="3838575"/>
              <a:ext cx="4267200" cy="1066800"/>
            </a:xfrm>
            <a:prstGeom prst="roundRect">
              <a:avLst>
                <a:gd name="adj" fmla="val 0"/>
              </a:avLst>
            </a:prstGeom>
            <a:gradFill>
              <a:gsLst>
                <a:gs pos="0">
                  <a:srgbClr val="FB9205"/>
                </a:gs>
                <a:gs pos="58999">
                  <a:srgbClr val="FCE32C"/>
                </a:gs>
                <a:gs pos="100000">
                  <a:srgbClr val="FCE32C"/>
                </a:gs>
              </a:gsLst>
              <a:lin ang="14999920" scaled="0"/>
            </a:gradFill>
            <a:ln w="15875" cap="flat" cmpd="sng">
              <a:solidFill>
                <a:srgbClr val="A5A5A5"/>
              </a:solidFill>
              <a:prstDash val="solid"/>
              <a:round/>
              <a:headEnd type="none" w="med" len="med"/>
              <a:tailEnd type="none" w="med" len="med"/>
            </a:ln>
            <a:effectLst>
              <a:outerShdw blurRad="57785" dist="33020" dir="3180000" algn="ctr">
                <a:srgbClr val="000000">
                  <a:alpha val="298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29" name="Shape 429"/>
          <p:cNvSpPr/>
          <p:nvPr/>
        </p:nvSpPr>
        <p:spPr>
          <a:xfrm>
            <a:off x="1218650" y="4162025"/>
            <a:ext cx="3779100" cy="811500"/>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a:t>Emergency Respite/</a:t>
            </a:r>
          </a:p>
          <a:p>
            <a:pPr lvl="0" algn="ctr" rtl="0">
              <a:spcBef>
                <a:spcPts val="0"/>
              </a:spcBef>
              <a:buSzPct val="25000"/>
              <a:buNone/>
            </a:pPr>
            <a:r>
              <a:rPr lang="en-US" sz="2400" b="1"/>
              <a:t>Family Reimbursement</a:t>
            </a:r>
          </a:p>
        </p:txBody>
      </p:sp>
      <p:sp>
        <p:nvSpPr>
          <p:cNvPr id="430" name="Shape 430"/>
          <p:cNvSpPr/>
          <p:nvPr/>
        </p:nvSpPr>
        <p:spPr>
          <a:xfrm>
            <a:off x="6120050" y="1034375"/>
            <a:ext cx="2676300" cy="5213700"/>
          </a:xfrm>
          <a:prstGeom prst="rect">
            <a:avLst/>
          </a:prstGeom>
          <a:gradFill>
            <a:gsLst>
              <a:gs pos="0">
                <a:srgbClr val="C0C0C0"/>
              </a:gs>
              <a:gs pos="100000">
                <a:schemeClr val="lt1"/>
              </a:gs>
            </a:gsLst>
            <a:lin ang="16200038" scaled="0"/>
          </a:gradFill>
          <a:ln w="9525" cap="flat" cmpd="sng">
            <a:solidFill>
              <a:srgbClr val="A5A5A5"/>
            </a:solidFill>
            <a:prstDash val="solid"/>
            <a:round/>
            <a:headEnd type="none" w="med" len="med"/>
            <a:tailEnd type="none" w="med" len="med"/>
          </a:ln>
          <a:effectLst>
            <a:reflection stA="52000" endA="300" endPos="35000" fadeDir="5400012" sy="-100000" algn="bl" rotWithShape="0"/>
          </a:effectLst>
        </p:spPr>
        <p:txBody>
          <a:bodyPr lIns="91425" tIns="45700" rIns="91425" bIns="45700" anchor="ctr" anchorCtr="0">
            <a:noAutofit/>
          </a:bodyPr>
          <a:lstStyle/>
          <a:p>
            <a:pPr lvl="0" rtl="0">
              <a:lnSpc>
                <a:spcPct val="115000"/>
              </a:lnSpc>
              <a:spcBef>
                <a:spcPts val="600"/>
              </a:spcBef>
              <a:buNone/>
            </a:pPr>
            <a:r>
              <a:rPr lang="en-US" b="1">
                <a:solidFill>
                  <a:srgbClr val="404040"/>
                </a:solidFill>
              </a:rPr>
              <a:t>-Emergency Respite</a:t>
            </a:r>
            <a:r>
              <a:rPr lang="en-US">
                <a:solidFill>
                  <a:srgbClr val="404040"/>
                </a:solidFill>
              </a:rPr>
              <a:t> help pay for respite services in an emergency situation:</a:t>
            </a:r>
          </a:p>
          <a:p>
            <a:pPr lvl="0" rtl="0">
              <a:lnSpc>
                <a:spcPct val="115000"/>
              </a:lnSpc>
              <a:spcBef>
                <a:spcPts val="600"/>
              </a:spcBef>
              <a:buNone/>
            </a:pPr>
            <a:r>
              <a:rPr lang="en-US">
                <a:solidFill>
                  <a:srgbClr val="404040"/>
                </a:solidFill>
              </a:rPr>
              <a:t>  *Medical hospitalization and recuperation </a:t>
            </a:r>
          </a:p>
          <a:p>
            <a:pPr lvl="0" rtl="0">
              <a:lnSpc>
                <a:spcPct val="115000"/>
              </a:lnSpc>
              <a:spcBef>
                <a:spcPts val="600"/>
              </a:spcBef>
              <a:buNone/>
            </a:pPr>
            <a:r>
              <a:rPr lang="en-US">
                <a:solidFill>
                  <a:srgbClr val="404040"/>
                </a:solidFill>
              </a:rPr>
              <a:t>  *Attending a funeral</a:t>
            </a:r>
          </a:p>
          <a:p>
            <a:pPr lvl="0" rtl="0">
              <a:lnSpc>
                <a:spcPct val="115000"/>
              </a:lnSpc>
              <a:spcBef>
                <a:spcPts val="600"/>
              </a:spcBef>
              <a:buNone/>
            </a:pPr>
            <a:r>
              <a:rPr lang="en-US">
                <a:solidFill>
                  <a:srgbClr val="404040"/>
                </a:solidFill>
              </a:rPr>
              <a:t>  *Family member sickness</a:t>
            </a:r>
          </a:p>
          <a:p>
            <a:pPr lvl="0" rtl="0">
              <a:lnSpc>
                <a:spcPct val="115000"/>
              </a:lnSpc>
              <a:spcBef>
                <a:spcPts val="600"/>
              </a:spcBef>
              <a:buNone/>
            </a:pPr>
            <a:r>
              <a:rPr lang="en-US">
                <a:solidFill>
                  <a:srgbClr val="404040"/>
                </a:solidFill>
              </a:rPr>
              <a:t>  *Assistance with challenging behaviors</a:t>
            </a:r>
          </a:p>
          <a:p>
            <a:pPr lvl="0" rtl="0">
              <a:lnSpc>
                <a:spcPct val="115000"/>
              </a:lnSpc>
              <a:spcBef>
                <a:spcPts val="600"/>
              </a:spcBef>
              <a:buNone/>
            </a:pPr>
            <a:r>
              <a:rPr lang="en-US">
                <a:solidFill>
                  <a:srgbClr val="404040"/>
                </a:solidFill>
              </a:rPr>
              <a:t>-</a:t>
            </a:r>
            <a:r>
              <a:rPr lang="en-US" b="1">
                <a:solidFill>
                  <a:srgbClr val="404040"/>
                </a:solidFill>
              </a:rPr>
              <a:t>Family Reimbursement </a:t>
            </a:r>
            <a:r>
              <a:rPr lang="en-US">
                <a:solidFill>
                  <a:srgbClr val="404040"/>
                </a:solidFill>
              </a:rPr>
              <a:t>help pay for goods and services which are not reimbursed or obtained through other sources. </a:t>
            </a:r>
          </a:p>
          <a:p>
            <a:pPr lvl="0" rtl="0">
              <a:lnSpc>
                <a:spcPct val="115000"/>
              </a:lnSpc>
              <a:spcBef>
                <a:spcPts val="600"/>
              </a:spcBef>
              <a:buNone/>
            </a:pPr>
            <a:r>
              <a:rPr lang="en-US">
                <a:solidFill>
                  <a:srgbClr val="404040"/>
                </a:solidFill>
              </a:rPr>
              <a:t>-Both of these programs help the family ease some of the financial burden. </a:t>
            </a:r>
          </a:p>
          <a:p>
            <a:pPr lvl="0" rtl="0">
              <a:lnSpc>
                <a:spcPct val="115000"/>
              </a:lnSpc>
              <a:spcBef>
                <a:spcPts val="600"/>
              </a:spcBef>
              <a:buNone/>
            </a:pPr>
            <a:endParaRPr>
              <a:solidFill>
                <a:srgbClr val="404040"/>
              </a:solidFill>
            </a:endParaRPr>
          </a:p>
        </p:txBody>
      </p:sp>
      <p:sp>
        <p:nvSpPr>
          <p:cNvPr id="431" name="Shape 431"/>
          <p:cNvSpPr/>
          <p:nvPr/>
        </p:nvSpPr>
        <p:spPr>
          <a:xfrm>
            <a:off x="6120050" y="695975"/>
            <a:ext cx="2676300" cy="338400"/>
          </a:xfrm>
          <a:prstGeom prst="round2SameRect">
            <a:avLst>
              <a:gd name="adj1" fmla="val 21479"/>
              <a:gd name="adj2" fmla="val 0"/>
            </a:avLst>
          </a:prstGeom>
          <a:gradFill>
            <a:gsLst>
              <a:gs pos="0">
                <a:schemeClr val="accent6"/>
              </a:gs>
              <a:gs pos="1000">
                <a:schemeClr val="accent6"/>
              </a:gs>
              <a:gs pos="66000">
                <a:schemeClr val="accent5"/>
              </a:gs>
              <a:gs pos="100000">
                <a:schemeClr val="accent5"/>
              </a:gs>
            </a:gsLst>
            <a:lin ang="5400012" scaled="0"/>
          </a:gradFill>
          <a:ln w="9525" cap="flat" cmpd="sng">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2" name="Shape 432"/>
          <p:cNvSpPr/>
          <p:nvPr/>
        </p:nvSpPr>
        <p:spPr>
          <a:xfrm>
            <a:off x="6464425" y="695975"/>
            <a:ext cx="2146200" cy="897900"/>
          </a:xfrm>
          <a:prstGeom prst="rect">
            <a:avLst/>
          </a:prstGeom>
          <a:noFill/>
          <a:ln>
            <a:noFill/>
          </a:ln>
        </p:spPr>
        <p:txBody>
          <a:bodyPr lIns="91425" tIns="45700" rIns="91425" bIns="45700" anchor="t" anchorCtr="0">
            <a:noAutofit/>
          </a:bodyPr>
          <a:lstStyle/>
          <a:p>
            <a:pPr lvl="0" rtl="0">
              <a:spcBef>
                <a:spcPts val="0"/>
              </a:spcBef>
              <a:buSzPct val="25000"/>
              <a:buNone/>
            </a:pPr>
            <a:r>
              <a:rPr lang="en-US" sz="1800" b="1">
                <a:solidFill>
                  <a:schemeClr val="lt1"/>
                </a:solidFill>
              </a:rPr>
              <a:t>How do we help!</a:t>
            </a:r>
          </a:p>
        </p:txBody>
      </p:sp>
      <p:sp>
        <p:nvSpPr>
          <p:cNvPr id="433" name="Shape 433"/>
          <p:cNvSpPr/>
          <p:nvPr/>
        </p:nvSpPr>
        <p:spPr>
          <a:xfrm>
            <a:off x="1066800" y="86385"/>
            <a:ext cx="7010400" cy="609600"/>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rPr>
              <a:t>CRISIS FUNDS</a:t>
            </a:r>
          </a:p>
        </p:txBody>
      </p:sp>
      <p:sp>
        <p:nvSpPr>
          <p:cNvPr id="434" name="Shape 434"/>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435" name="Shape 435"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grpSp>
        <p:nvGrpSpPr>
          <p:cNvPr id="436" name="Shape 436"/>
          <p:cNvGrpSpPr/>
          <p:nvPr/>
        </p:nvGrpSpPr>
        <p:grpSpPr>
          <a:xfrm>
            <a:off x="52185" y="1418497"/>
            <a:ext cx="2850349" cy="3661331"/>
            <a:chOff x="1789113" y="1125537"/>
            <a:chExt cx="2800500" cy="3597300"/>
          </a:xfrm>
        </p:grpSpPr>
        <p:sp>
          <p:nvSpPr>
            <p:cNvPr id="437" name="Shape 437"/>
            <p:cNvSpPr/>
            <p:nvPr/>
          </p:nvSpPr>
          <p:spPr>
            <a:xfrm>
              <a:off x="3617914" y="1335087"/>
              <a:ext cx="971700" cy="989099"/>
            </a:xfrm>
            <a:custGeom>
              <a:avLst/>
              <a:gdLst/>
              <a:ahLst/>
              <a:cxnLst/>
              <a:rect l="0" t="0" r="0" b="0"/>
              <a:pathLst>
                <a:path w="120000" h="120000" extrusionOk="0">
                  <a:moveTo>
                    <a:pt x="56470" y="0"/>
                  </a:moveTo>
                  <a:cubicBezTo>
                    <a:pt x="40000" y="23076"/>
                    <a:pt x="40000" y="23076"/>
                    <a:pt x="40000" y="23076"/>
                  </a:cubicBezTo>
                  <a:cubicBezTo>
                    <a:pt x="30588" y="23076"/>
                    <a:pt x="7058" y="23076"/>
                    <a:pt x="18823" y="53076"/>
                  </a:cubicBezTo>
                  <a:cubicBezTo>
                    <a:pt x="0" y="78461"/>
                    <a:pt x="0" y="78461"/>
                    <a:pt x="0" y="78461"/>
                  </a:cubicBezTo>
                  <a:cubicBezTo>
                    <a:pt x="68235" y="120000"/>
                    <a:pt x="68235" y="120000"/>
                    <a:pt x="68235" y="120000"/>
                  </a:cubicBezTo>
                  <a:cubicBezTo>
                    <a:pt x="120000" y="41538"/>
                    <a:pt x="120000" y="41538"/>
                    <a:pt x="120000" y="41538"/>
                  </a:cubicBezTo>
                  <a:lnTo>
                    <a:pt x="56470" y="0"/>
                  </a:lnTo>
                  <a:close/>
                  <a:moveTo>
                    <a:pt x="37647" y="27692"/>
                  </a:moveTo>
                  <a:cubicBezTo>
                    <a:pt x="23529" y="46153"/>
                    <a:pt x="23529" y="46153"/>
                    <a:pt x="23529" y="46153"/>
                  </a:cubicBezTo>
                  <a:cubicBezTo>
                    <a:pt x="21176" y="36923"/>
                    <a:pt x="23529" y="25384"/>
                    <a:pt x="37647" y="27692"/>
                  </a:cubicBezTo>
                  <a:close/>
                </a:path>
              </a:pathLst>
            </a:custGeom>
            <a:gradFill>
              <a:gsLst>
                <a:gs pos="0">
                  <a:srgbClr val="878787"/>
                </a:gs>
                <a:gs pos="67000">
                  <a:srgbClr val="000000"/>
                </a:gs>
                <a:gs pos="100000">
                  <a:srgbClr val="000000"/>
                </a:gs>
              </a:gsLst>
              <a:lin ang="15600151" scaled="0"/>
            </a:gra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8" name="Shape 438"/>
            <p:cNvSpPr/>
            <p:nvPr/>
          </p:nvSpPr>
          <p:spPr>
            <a:xfrm>
              <a:off x="1789113" y="1125537"/>
              <a:ext cx="2724300" cy="3597300"/>
            </a:xfrm>
            <a:custGeom>
              <a:avLst/>
              <a:gdLst/>
              <a:ahLst/>
              <a:cxnLst/>
              <a:rect l="0" t="0" r="0" b="0"/>
              <a:pathLst>
                <a:path w="120000" h="120000" extrusionOk="0">
                  <a:moveTo>
                    <a:pt x="119160" y="69206"/>
                  </a:moveTo>
                  <a:cubicBezTo>
                    <a:pt x="120000" y="67301"/>
                    <a:pt x="120000" y="56507"/>
                    <a:pt x="117482" y="55873"/>
                  </a:cubicBezTo>
                  <a:cubicBezTo>
                    <a:pt x="114965" y="54603"/>
                    <a:pt x="110769" y="54603"/>
                    <a:pt x="109090" y="57142"/>
                  </a:cubicBezTo>
                  <a:cubicBezTo>
                    <a:pt x="108251" y="60317"/>
                    <a:pt x="105734" y="64126"/>
                    <a:pt x="104055" y="64761"/>
                  </a:cubicBezTo>
                  <a:cubicBezTo>
                    <a:pt x="101538" y="65396"/>
                    <a:pt x="97342" y="64126"/>
                    <a:pt x="96503" y="63492"/>
                  </a:cubicBezTo>
                  <a:cubicBezTo>
                    <a:pt x="95664" y="62857"/>
                    <a:pt x="71328" y="49523"/>
                    <a:pt x="67972" y="47619"/>
                  </a:cubicBezTo>
                  <a:cubicBezTo>
                    <a:pt x="63776" y="45714"/>
                    <a:pt x="62937" y="45714"/>
                    <a:pt x="60419" y="46984"/>
                  </a:cubicBezTo>
                  <a:cubicBezTo>
                    <a:pt x="57062" y="48888"/>
                    <a:pt x="46153" y="53968"/>
                    <a:pt x="46153" y="53968"/>
                  </a:cubicBezTo>
                  <a:cubicBezTo>
                    <a:pt x="47832" y="46984"/>
                    <a:pt x="47832" y="46984"/>
                    <a:pt x="47832" y="46984"/>
                  </a:cubicBezTo>
                  <a:cubicBezTo>
                    <a:pt x="47832" y="46984"/>
                    <a:pt x="61258" y="45079"/>
                    <a:pt x="67972" y="44444"/>
                  </a:cubicBezTo>
                  <a:cubicBezTo>
                    <a:pt x="68811" y="44444"/>
                    <a:pt x="67972" y="42539"/>
                    <a:pt x="68811" y="42539"/>
                  </a:cubicBezTo>
                  <a:cubicBezTo>
                    <a:pt x="73006" y="41904"/>
                    <a:pt x="73846" y="41904"/>
                    <a:pt x="74685" y="42539"/>
                  </a:cubicBezTo>
                  <a:cubicBezTo>
                    <a:pt x="76363" y="43174"/>
                    <a:pt x="74685" y="43809"/>
                    <a:pt x="86433" y="43174"/>
                  </a:cubicBezTo>
                  <a:cubicBezTo>
                    <a:pt x="88111" y="43174"/>
                    <a:pt x="88951" y="42539"/>
                    <a:pt x="88111" y="41904"/>
                  </a:cubicBezTo>
                  <a:cubicBezTo>
                    <a:pt x="87272" y="41904"/>
                    <a:pt x="83076" y="41904"/>
                    <a:pt x="83916" y="41269"/>
                  </a:cubicBezTo>
                  <a:cubicBezTo>
                    <a:pt x="86433" y="41269"/>
                    <a:pt x="88951" y="41269"/>
                    <a:pt x="89790" y="41904"/>
                  </a:cubicBezTo>
                  <a:cubicBezTo>
                    <a:pt x="90629" y="42539"/>
                    <a:pt x="92307" y="43174"/>
                    <a:pt x="93146" y="42539"/>
                  </a:cubicBezTo>
                  <a:cubicBezTo>
                    <a:pt x="93146" y="42539"/>
                    <a:pt x="93146" y="42539"/>
                    <a:pt x="93986" y="41904"/>
                  </a:cubicBezTo>
                  <a:cubicBezTo>
                    <a:pt x="95664" y="42539"/>
                    <a:pt x="96503" y="41904"/>
                    <a:pt x="95664" y="41269"/>
                  </a:cubicBezTo>
                  <a:cubicBezTo>
                    <a:pt x="94825" y="40634"/>
                    <a:pt x="90629" y="38730"/>
                    <a:pt x="88951" y="38730"/>
                  </a:cubicBezTo>
                  <a:cubicBezTo>
                    <a:pt x="86433" y="38095"/>
                    <a:pt x="75524" y="37460"/>
                    <a:pt x="73846" y="37460"/>
                  </a:cubicBezTo>
                  <a:cubicBezTo>
                    <a:pt x="71328" y="37460"/>
                    <a:pt x="51188" y="36190"/>
                    <a:pt x="51188" y="35555"/>
                  </a:cubicBezTo>
                  <a:cubicBezTo>
                    <a:pt x="52867" y="31746"/>
                    <a:pt x="50349" y="25396"/>
                    <a:pt x="51188" y="26031"/>
                  </a:cubicBezTo>
                  <a:cubicBezTo>
                    <a:pt x="52027" y="26031"/>
                    <a:pt x="52867" y="24761"/>
                    <a:pt x="53706" y="24761"/>
                  </a:cubicBezTo>
                  <a:cubicBezTo>
                    <a:pt x="54545" y="23492"/>
                    <a:pt x="55384" y="22857"/>
                    <a:pt x="56223" y="22222"/>
                  </a:cubicBezTo>
                  <a:cubicBezTo>
                    <a:pt x="57062" y="20952"/>
                    <a:pt x="70489" y="21587"/>
                    <a:pt x="72167" y="21587"/>
                  </a:cubicBezTo>
                  <a:cubicBezTo>
                    <a:pt x="72167" y="21587"/>
                    <a:pt x="72167" y="19047"/>
                    <a:pt x="72167" y="18412"/>
                  </a:cubicBezTo>
                  <a:cubicBezTo>
                    <a:pt x="72167" y="17777"/>
                    <a:pt x="75524" y="18412"/>
                    <a:pt x="77202" y="18412"/>
                  </a:cubicBezTo>
                  <a:cubicBezTo>
                    <a:pt x="78041" y="19047"/>
                    <a:pt x="78881" y="19047"/>
                    <a:pt x="80559" y="19047"/>
                  </a:cubicBezTo>
                  <a:cubicBezTo>
                    <a:pt x="81398" y="19047"/>
                    <a:pt x="84755" y="18412"/>
                    <a:pt x="85594" y="19682"/>
                  </a:cubicBezTo>
                  <a:cubicBezTo>
                    <a:pt x="87272" y="20952"/>
                    <a:pt x="88111" y="21587"/>
                    <a:pt x="88951" y="20952"/>
                  </a:cubicBezTo>
                  <a:cubicBezTo>
                    <a:pt x="88951" y="19682"/>
                    <a:pt x="87272" y="17142"/>
                    <a:pt x="86433" y="17142"/>
                  </a:cubicBezTo>
                  <a:cubicBezTo>
                    <a:pt x="85594" y="17142"/>
                    <a:pt x="85594" y="15873"/>
                    <a:pt x="86433" y="15873"/>
                  </a:cubicBezTo>
                  <a:cubicBezTo>
                    <a:pt x="88111" y="15873"/>
                    <a:pt x="89790" y="15238"/>
                    <a:pt x="89790" y="17142"/>
                  </a:cubicBezTo>
                  <a:cubicBezTo>
                    <a:pt x="90629" y="18412"/>
                    <a:pt x="89790" y="20317"/>
                    <a:pt x="89790" y="20952"/>
                  </a:cubicBezTo>
                  <a:cubicBezTo>
                    <a:pt x="90629" y="21587"/>
                    <a:pt x="91468" y="20317"/>
                    <a:pt x="91468" y="19682"/>
                  </a:cubicBezTo>
                  <a:cubicBezTo>
                    <a:pt x="93146" y="17777"/>
                    <a:pt x="93986" y="15873"/>
                    <a:pt x="92307" y="14603"/>
                  </a:cubicBezTo>
                  <a:cubicBezTo>
                    <a:pt x="90629" y="13333"/>
                    <a:pt x="89790" y="11428"/>
                    <a:pt x="88111" y="12063"/>
                  </a:cubicBezTo>
                  <a:cubicBezTo>
                    <a:pt x="86433" y="12698"/>
                    <a:pt x="79720" y="13968"/>
                    <a:pt x="78041" y="13968"/>
                  </a:cubicBezTo>
                  <a:cubicBezTo>
                    <a:pt x="76363" y="14603"/>
                    <a:pt x="73846" y="13968"/>
                    <a:pt x="73006" y="13968"/>
                  </a:cubicBezTo>
                  <a:cubicBezTo>
                    <a:pt x="73846" y="13333"/>
                    <a:pt x="73846" y="13333"/>
                    <a:pt x="73846" y="13333"/>
                  </a:cubicBezTo>
                  <a:cubicBezTo>
                    <a:pt x="58741" y="12698"/>
                    <a:pt x="58741" y="12698"/>
                    <a:pt x="58741" y="12698"/>
                  </a:cubicBezTo>
                  <a:cubicBezTo>
                    <a:pt x="59580" y="8253"/>
                    <a:pt x="57062" y="2539"/>
                    <a:pt x="52867" y="1269"/>
                  </a:cubicBezTo>
                  <a:cubicBezTo>
                    <a:pt x="48671" y="0"/>
                    <a:pt x="47832" y="634"/>
                    <a:pt x="46153" y="634"/>
                  </a:cubicBezTo>
                  <a:cubicBezTo>
                    <a:pt x="43636" y="0"/>
                    <a:pt x="37762" y="0"/>
                    <a:pt x="36083" y="3809"/>
                  </a:cubicBezTo>
                  <a:cubicBezTo>
                    <a:pt x="34405" y="7619"/>
                    <a:pt x="35244" y="9523"/>
                    <a:pt x="35244" y="9523"/>
                  </a:cubicBezTo>
                  <a:cubicBezTo>
                    <a:pt x="35244" y="9523"/>
                    <a:pt x="32727" y="9523"/>
                    <a:pt x="33566" y="11428"/>
                  </a:cubicBezTo>
                  <a:cubicBezTo>
                    <a:pt x="34405" y="12698"/>
                    <a:pt x="34405" y="13968"/>
                    <a:pt x="33566" y="13968"/>
                  </a:cubicBezTo>
                  <a:cubicBezTo>
                    <a:pt x="32727" y="13968"/>
                    <a:pt x="28531" y="14603"/>
                    <a:pt x="26853" y="15873"/>
                  </a:cubicBezTo>
                  <a:cubicBezTo>
                    <a:pt x="24335" y="17777"/>
                    <a:pt x="12587" y="26031"/>
                    <a:pt x="10909" y="30476"/>
                  </a:cubicBezTo>
                  <a:cubicBezTo>
                    <a:pt x="10909" y="30476"/>
                    <a:pt x="0" y="57142"/>
                    <a:pt x="3356" y="60317"/>
                  </a:cubicBezTo>
                  <a:cubicBezTo>
                    <a:pt x="5034" y="60952"/>
                    <a:pt x="5034" y="60952"/>
                    <a:pt x="5034" y="60952"/>
                  </a:cubicBezTo>
                  <a:cubicBezTo>
                    <a:pt x="5034" y="60952"/>
                    <a:pt x="839" y="68571"/>
                    <a:pt x="1678" y="70476"/>
                  </a:cubicBezTo>
                  <a:cubicBezTo>
                    <a:pt x="2517" y="73015"/>
                    <a:pt x="7552" y="78730"/>
                    <a:pt x="8391" y="80000"/>
                  </a:cubicBezTo>
                  <a:cubicBezTo>
                    <a:pt x="9230" y="80634"/>
                    <a:pt x="13426" y="91428"/>
                    <a:pt x="10909" y="92698"/>
                  </a:cubicBezTo>
                  <a:cubicBezTo>
                    <a:pt x="8391" y="93333"/>
                    <a:pt x="7552" y="103492"/>
                    <a:pt x="10909" y="106031"/>
                  </a:cubicBezTo>
                  <a:cubicBezTo>
                    <a:pt x="11748" y="108571"/>
                    <a:pt x="11748" y="107936"/>
                    <a:pt x="14265" y="110476"/>
                  </a:cubicBezTo>
                  <a:cubicBezTo>
                    <a:pt x="15944" y="113015"/>
                    <a:pt x="22657" y="119365"/>
                    <a:pt x="26013" y="119365"/>
                  </a:cubicBezTo>
                  <a:cubicBezTo>
                    <a:pt x="31888" y="120000"/>
                    <a:pt x="35244" y="116190"/>
                    <a:pt x="35244" y="114285"/>
                  </a:cubicBezTo>
                  <a:cubicBezTo>
                    <a:pt x="34405" y="111746"/>
                    <a:pt x="26013" y="107301"/>
                    <a:pt x="23496" y="106666"/>
                  </a:cubicBezTo>
                  <a:cubicBezTo>
                    <a:pt x="21818" y="105396"/>
                    <a:pt x="31048" y="100317"/>
                    <a:pt x="32727" y="98412"/>
                  </a:cubicBezTo>
                  <a:cubicBezTo>
                    <a:pt x="35244" y="96507"/>
                    <a:pt x="31048" y="83174"/>
                    <a:pt x="30209" y="81269"/>
                  </a:cubicBezTo>
                  <a:cubicBezTo>
                    <a:pt x="30209" y="79365"/>
                    <a:pt x="30209" y="78095"/>
                    <a:pt x="31888" y="78095"/>
                  </a:cubicBezTo>
                  <a:cubicBezTo>
                    <a:pt x="32727" y="78095"/>
                    <a:pt x="41118" y="79365"/>
                    <a:pt x="42797" y="77460"/>
                  </a:cubicBezTo>
                  <a:cubicBezTo>
                    <a:pt x="44475" y="76190"/>
                    <a:pt x="57902" y="69841"/>
                    <a:pt x="65454" y="64761"/>
                  </a:cubicBezTo>
                  <a:cubicBezTo>
                    <a:pt x="67972" y="66666"/>
                    <a:pt x="71328" y="69841"/>
                    <a:pt x="71328" y="69841"/>
                  </a:cubicBezTo>
                  <a:cubicBezTo>
                    <a:pt x="71328" y="69841"/>
                    <a:pt x="73846" y="74920"/>
                    <a:pt x="77202" y="74920"/>
                  </a:cubicBezTo>
                  <a:cubicBezTo>
                    <a:pt x="79720" y="74920"/>
                    <a:pt x="92307" y="75555"/>
                    <a:pt x="93146" y="76190"/>
                  </a:cubicBezTo>
                  <a:cubicBezTo>
                    <a:pt x="94825" y="76825"/>
                    <a:pt x="100699" y="85714"/>
                    <a:pt x="105734" y="86349"/>
                  </a:cubicBezTo>
                  <a:cubicBezTo>
                    <a:pt x="109090" y="86349"/>
                    <a:pt x="112447" y="85079"/>
                    <a:pt x="115804" y="76825"/>
                  </a:cubicBezTo>
                  <a:cubicBezTo>
                    <a:pt x="114125" y="75555"/>
                    <a:pt x="114125" y="74920"/>
                    <a:pt x="114125" y="74920"/>
                  </a:cubicBezTo>
                  <a:cubicBezTo>
                    <a:pt x="114125" y="74920"/>
                    <a:pt x="118321" y="71746"/>
                    <a:pt x="119160" y="69206"/>
                  </a:cubicBezTo>
                  <a:close/>
                </a:path>
              </a:pathLst>
            </a:custGeom>
            <a:gradFill>
              <a:gsLst>
                <a:gs pos="0">
                  <a:srgbClr val="878787"/>
                </a:gs>
                <a:gs pos="79000">
                  <a:srgbClr val="000000"/>
                </a:gs>
                <a:gs pos="100000">
                  <a:srgbClr val="000000"/>
                </a:gs>
              </a:gsLst>
              <a:lin ang="14999920" scaled="0"/>
            </a:gra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9" name="Shape 439"/>
            <p:cNvSpPr/>
            <p:nvPr/>
          </p:nvSpPr>
          <p:spPr>
            <a:xfrm>
              <a:off x="2798763" y="1905000"/>
              <a:ext cx="152400" cy="304800"/>
            </a:xfrm>
            <a:custGeom>
              <a:avLst/>
              <a:gdLst/>
              <a:ahLst/>
              <a:cxnLst/>
              <a:rect l="0" t="0" r="0" b="0"/>
              <a:pathLst>
                <a:path w="120000" h="120000" extrusionOk="0">
                  <a:moveTo>
                    <a:pt x="0" y="0"/>
                  </a:moveTo>
                  <a:cubicBezTo>
                    <a:pt x="30000" y="0"/>
                    <a:pt x="105000" y="0"/>
                    <a:pt x="105000" y="0"/>
                  </a:cubicBezTo>
                  <a:cubicBezTo>
                    <a:pt x="90000" y="45000"/>
                    <a:pt x="90000" y="45000"/>
                    <a:pt x="90000" y="45000"/>
                  </a:cubicBezTo>
                  <a:cubicBezTo>
                    <a:pt x="90000" y="45000"/>
                    <a:pt x="120000" y="82500"/>
                    <a:pt x="105000" y="112500"/>
                  </a:cubicBezTo>
                  <a:cubicBezTo>
                    <a:pt x="30000" y="120000"/>
                    <a:pt x="15000" y="112500"/>
                    <a:pt x="15000" y="112500"/>
                  </a:cubicBezTo>
                  <a:cubicBezTo>
                    <a:pt x="15000" y="112500"/>
                    <a:pt x="30000" y="60000"/>
                    <a:pt x="30000" y="45000"/>
                  </a:cubicBezTo>
                  <a:cubicBezTo>
                    <a:pt x="45000" y="37500"/>
                    <a:pt x="0" y="0"/>
                    <a:pt x="0" y="0"/>
                  </a:cubicBezTo>
                  <a:close/>
                </a:path>
              </a:pathLst>
            </a:custGeom>
            <a:solidFill>
              <a:srgbClr val="878787"/>
            </a:soli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0" name="Shape 440"/>
            <p:cNvSpPr/>
            <p:nvPr/>
          </p:nvSpPr>
          <p:spPr>
            <a:xfrm>
              <a:off x="2532063" y="1562100"/>
              <a:ext cx="324000" cy="514500"/>
            </a:xfrm>
            <a:custGeom>
              <a:avLst/>
              <a:gdLst/>
              <a:ahLst/>
              <a:cxnLst/>
              <a:rect l="0" t="0" r="0" b="0"/>
              <a:pathLst>
                <a:path w="120000" h="120000" extrusionOk="0">
                  <a:moveTo>
                    <a:pt x="84705" y="120000"/>
                  </a:moveTo>
                  <a:cubicBezTo>
                    <a:pt x="84705" y="120000"/>
                    <a:pt x="7058" y="26666"/>
                    <a:pt x="0" y="17777"/>
                  </a:cubicBezTo>
                  <a:cubicBezTo>
                    <a:pt x="0" y="13333"/>
                    <a:pt x="14117" y="0"/>
                    <a:pt x="14117" y="0"/>
                  </a:cubicBezTo>
                  <a:cubicBezTo>
                    <a:pt x="14117" y="0"/>
                    <a:pt x="28235" y="26666"/>
                    <a:pt x="42352" y="40000"/>
                  </a:cubicBezTo>
                  <a:cubicBezTo>
                    <a:pt x="63529" y="62222"/>
                    <a:pt x="120000" y="80000"/>
                    <a:pt x="120000" y="80000"/>
                  </a:cubicBezTo>
                  <a:lnTo>
                    <a:pt x="84705" y="120000"/>
                  </a:lnTo>
                  <a:close/>
                </a:path>
              </a:pathLst>
            </a:custGeom>
            <a:solidFill>
              <a:srgbClr val="FFFFFF"/>
            </a:soli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1" name="Shape 441"/>
            <p:cNvSpPr/>
            <p:nvPr/>
          </p:nvSpPr>
          <p:spPr>
            <a:xfrm>
              <a:off x="2894013" y="1885950"/>
              <a:ext cx="76200" cy="114300"/>
            </a:xfrm>
            <a:custGeom>
              <a:avLst/>
              <a:gdLst/>
              <a:ahLst/>
              <a:cxnLst/>
              <a:rect l="0" t="0" r="0" b="0"/>
              <a:pathLst>
                <a:path w="120000" h="120000" extrusionOk="0">
                  <a:moveTo>
                    <a:pt x="0" y="20000"/>
                  </a:moveTo>
                  <a:lnTo>
                    <a:pt x="90000" y="120000"/>
                  </a:lnTo>
                  <a:lnTo>
                    <a:pt x="120000" y="0"/>
                  </a:lnTo>
                  <a:lnTo>
                    <a:pt x="0" y="20000"/>
                  </a:lnTo>
                  <a:close/>
                </a:path>
              </a:pathLst>
            </a:custGeom>
            <a:solidFill>
              <a:srgbClr val="FFFFFF"/>
            </a:soli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226300" y="688750"/>
            <a:ext cx="8443800" cy="5431200"/>
          </a:xfrm>
          <a:prstGeom prst="rect">
            <a:avLst/>
          </a:prstGeom>
          <a:noFill/>
          <a:ln>
            <a:noFill/>
          </a:ln>
        </p:spPr>
        <p:txBody>
          <a:bodyPr lIns="91425" tIns="45700" rIns="91425" bIns="45700" anchor="t" anchorCtr="0">
            <a:noAutofit/>
          </a:bodyPr>
          <a:lstStyle/>
          <a:p>
            <a:pPr marL="0" marR="0" lvl="0" indent="0" rtl="0">
              <a:spcBef>
                <a:spcPts val="0"/>
              </a:spcBef>
              <a:spcAft>
                <a:spcPts val="0"/>
              </a:spcAft>
              <a:buNone/>
            </a:pPr>
            <a:endParaRPr sz="1800"/>
          </a:p>
          <a:p>
            <a:pPr marL="457200" marR="0" lvl="0" indent="-342900" rtl="0">
              <a:spcBef>
                <a:spcPts val="0"/>
              </a:spcBef>
              <a:spcAft>
                <a:spcPts val="0"/>
              </a:spcAft>
              <a:buSzPct val="100000"/>
              <a:buChar char="❏"/>
            </a:pPr>
            <a:r>
              <a:rPr lang="en-US" sz="1800"/>
              <a:t>Caregiver called into the Crisis line requesting services for her 7 year old son Alex who was previously diagnosed with Autism at age 3. </a:t>
            </a:r>
          </a:p>
          <a:p>
            <a:pPr marL="457200" marR="0" lvl="0" indent="-342900" rtl="0">
              <a:spcBef>
                <a:spcPts val="0"/>
              </a:spcBef>
              <a:spcAft>
                <a:spcPts val="0"/>
              </a:spcAft>
              <a:buSzPct val="100000"/>
              <a:buChar char="❏"/>
            </a:pPr>
            <a:r>
              <a:rPr lang="en-US" sz="1800"/>
              <a:t>Caregiver is a single mother with two other kids ages 2 and 5. </a:t>
            </a:r>
          </a:p>
          <a:p>
            <a:pPr marL="457200" marR="0" lvl="0" indent="-342900" rtl="0">
              <a:spcBef>
                <a:spcPts val="0"/>
              </a:spcBef>
              <a:spcAft>
                <a:spcPts val="0"/>
              </a:spcAft>
              <a:buSzPct val="100000"/>
              <a:buChar char="❏"/>
            </a:pPr>
            <a:r>
              <a:rPr lang="en-US" sz="1800"/>
              <a:t>Caregiver has concerns about being deported due to her legal status. </a:t>
            </a:r>
          </a:p>
          <a:p>
            <a:pPr marL="457200" marR="0" lvl="0" indent="-342900" rtl="0">
              <a:spcBef>
                <a:spcPts val="0"/>
              </a:spcBef>
              <a:spcAft>
                <a:spcPts val="0"/>
              </a:spcAft>
              <a:buSzPct val="100000"/>
              <a:buChar char="❏"/>
            </a:pPr>
            <a:r>
              <a:rPr lang="en-US" sz="1800"/>
              <a:t>Caregiver does not have a support system and is currently unemployed. </a:t>
            </a:r>
          </a:p>
          <a:p>
            <a:pPr marL="457200" marR="0" lvl="0" indent="-342900" rtl="0">
              <a:spcBef>
                <a:spcPts val="0"/>
              </a:spcBef>
              <a:spcAft>
                <a:spcPts val="0"/>
              </a:spcAft>
              <a:buSzPct val="100000"/>
              <a:buChar char="❏"/>
            </a:pPr>
            <a:r>
              <a:rPr lang="en-US" sz="1800"/>
              <a:t>There are no community support services in place, caregiver was not aware of the services provided to people with developmental disabilities. </a:t>
            </a:r>
          </a:p>
          <a:p>
            <a:pPr marL="457200" marR="0" lvl="0" indent="-342900" rtl="0">
              <a:spcBef>
                <a:spcPts val="0"/>
              </a:spcBef>
              <a:spcAft>
                <a:spcPts val="0"/>
              </a:spcAft>
              <a:buSzPct val="100000"/>
              <a:buChar char="❏"/>
            </a:pPr>
            <a:r>
              <a:rPr lang="en-US" sz="1800"/>
              <a:t>Caregiver is having financial difficulties and is at risk of being evicted. </a:t>
            </a:r>
          </a:p>
          <a:p>
            <a:pPr marL="457200" marR="0" lvl="0" indent="-342900" rtl="0">
              <a:spcBef>
                <a:spcPts val="0"/>
              </a:spcBef>
              <a:spcAft>
                <a:spcPts val="0"/>
              </a:spcAft>
              <a:buSzPct val="100000"/>
              <a:buChar char="❏"/>
            </a:pPr>
            <a:r>
              <a:rPr lang="en-US" sz="1800"/>
              <a:t>Alex exhibits challenging behaviors (non compliance behaviors and hitting) at home as well as in school and everyone is having a hard time dealing with his behaviors. </a:t>
            </a:r>
          </a:p>
          <a:p>
            <a:pPr marL="457200" marR="0" lvl="0" indent="-342900" rtl="0">
              <a:spcBef>
                <a:spcPts val="0"/>
              </a:spcBef>
              <a:spcAft>
                <a:spcPts val="0"/>
              </a:spcAft>
              <a:buSzPct val="100000"/>
              <a:buChar char="❏"/>
            </a:pPr>
            <a:r>
              <a:rPr lang="en-US" sz="1800"/>
              <a:t>Caregiver thinks that his current educational setting does not meet his current needs. </a:t>
            </a:r>
          </a:p>
          <a:p>
            <a:pPr marL="457200" marR="0" lvl="0" indent="-342900" rtl="0">
              <a:spcBef>
                <a:spcPts val="0"/>
              </a:spcBef>
              <a:spcAft>
                <a:spcPts val="0"/>
              </a:spcAft>
              <a:buSzPct val="100000"/>
              <a:buChar char="❏"/>
            </a:pPr>
            <a:r>
              <a:rPr lang="en-US" sz="1800"/>
              <a:t>Caregiver is dealing with the death of her mother, who passed away six months ago, her mother was Alex and caregiver’s main support system. </a:t>
            </a:r>
          </a:p>
          <a:p>
            <a:pPr marL="457200" marR="0" lvl="0" indent="-342900" rtl="0">
              <a:spcBef>
                <a:spcPts val="0"/>
              </a:spcBef>
              <a:spcAft>
                <a:spcPts val="0"/>
              </a:spcAft>
              <a:buSzPct val="100000"/>
              <a:buChar char="❏"/>
            </a:pPr>
            <a:r>
              <a:rPr lang="en-US" sz="1800"/>
              <a:t>Caregiver feels burned out, depressed and lost. </a:t>
            </a:r>
          </a:p>
          <a:p>
            <a:pPr marL="457200" marR="0" lvl="0" indent="-342900" rtl="0">
              <a:spcBef>
                <a:spcPts val="0"/>
              </a:spcBef>
              <a:spcAft>
                <a:spcPts val="0"/>
              </a:spcAft>
              <a:buSzPct val="100000"/>
              <a:buChar char="❏"/>
            </a:pPr>
            <a:r>
              <a:rPr lang="en-US" sz="1800"/>
              <a:t>Caregiver struggles completing daily activities and taking care of her children’s needs. </a:t>
            </a:r>
          </a:p>
        </p:txBody>
      </p:sp>
      <p:sp>
        <p:nvSpPr>
          <p:cNvPr id="448" name="Shape 448"/>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449" name="Shape 449"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
        <p:nvSpPr>
          <p:cNvPr id="450" name="Shape 450"/>
          <p:cNvSpPr/>
          <p:nvPr/>
        </p:nvSpPr>
        <p:spPr>
          <a:xfrm>
            <a:off x="1185532" y="143535"/>
            <a:ext cx="7010400" cy="609600"/>
          </a:xfrm>
          <a:prstGeom prst="roundRect">
            <a:avLst>
              <a:gd name="adj" fmla="val 0"/>
            </a:avLst>
          </a:prstGeom>
          <a:noFill/>
          <a:ln>
            <a:noFill/>
          </a:ln>
        </p:spPr>
        <p:txBody>
          <a:bodyPr lIns="91425" tIns="45700" rIns="91425" bIns="45700" anchor="ctr" anchorCtr="0">
            <a:noAutofit/>
          </a:bodyPr>
          <a:lstStyle/>
          <a:p>
            <a:pPr lvl="0" algn="ctr" rtl="0">
              <a:spcBef>
                <a:spcPts val="0"/>
              </a:spcBef>
              <a:buSzPct val="25000"/>
              <a:buNone/>
            </a:pPr>
            <a:r>
              <a:rPr lang="en-US" sz="2400" b="1"/>
              <a:t>Crisis Case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p:nvPr/>
        </p:nvSpPr>
        <p:spPr>
          <a:xfrm>
            <a:off x="6326675" y="5075550"/>
            <a:ext cx="1965000" cy="1054500"/>
          </a:xfrm>
          <a:prstGeom prst="rect">
            <a:avLst/>
          </a:prstGeom>
          <a:gradFill>
            <a:gsLst>
              <a:gs pos="0">
                <a:srgbClr val="FFFFFF">
                  <a:alpha val="0"/>
                </a:srgbClr>
              </a:gs>
              <a:gs pos="64000">
                <a:schemeClr val="lt1"/>
              </a:gs>
              <a:gs pos="100000">
                <a:schemeClr val="lt1"/>
              </a:gs>
            </a:gsLst>
            <a:lin ang="16200000" scaled="0"/>
          </a:gradFill>
          <a:ln w="9525" cap="flat" cmpd="sng">
            <a:solidFill>
              <a:srgbClr val="2A2A2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6" name="Shape 456"/>
          <p:cNvSpPr/>
          <p:nvPr/>
        </p:nvSpPr>
        <p:spPr>
          <a:xfrm>
            <a:off x="413250" y="5075550"/>
            <a:ext cx="1965000" cy="995400"/>
          </a:xfrm>
          <a:prstGeom prst="rect">
            <a:avLst/>
          </a:prstGeom>
          <a:gradFill>
            <a:gsLst>
              <a:gs pos="0">
                <a:srgbClr val="FFFFFF">
                  <a:alpha val="0"/>
                </a:srgbClr>
              </a:gs>
              <a:gs pos="64000">
                <a:schemeClr val="lt1"/>
              </a:gs>
              <a:gs pos="100000">
                <a:schemeClr val="lt1"/>
              </a:gs>
            </a:gsLst>
            <a:lin ang="16200000" scaled="0"/>
          </a:gradFill>
          <a:ln w="9525" cap="flat" cmpd="sng">
            <a:solidFill>
              <a:srgbClr val="2A2A2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7" name="Shape 457"/>
          <p:cNvSpPr/>
          <p:nvPr/>
        </p:nvSpPr>
        <p:spPr>
          <a:xfrm>
            <a:off x="501800" y="5359050"/>
            <a:ext cx="1876500" cy="338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a:solidFill>
                  <a:srgbClr val="FF9900"/>
                </a:solidFill>
              </a:rPr>
              <a:t>COUNSELING</a:t>
            </a:r>
          </a:p>
        </p:txBody>
      </p:sp>
      <p:sp>
        <p:nvSpPr>
          <p:cNvPr id="458" name="Shape 458"/>
          <p:cNvSpPr/>
          <p:nvPr/>
        </p:nvSpPr>
        <p:spPr>
          <a:xfrm>
            <a:off x="665157" y="5689610"/>
            <a:ext cx="2981400" cy="492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300">
              <a:solidFill>
                <a:srgbClr val="303030"/>
              </a:solidFill>
              <a:latin typeface="Arial"/>
              <a:ea typeface="Arial"/>
              <a:cs typeface="Arial"/>
              <a:sym typeface="Arial"/>
            </a:endParaRPr>
          </a:p>
        </p:txBody>
      </p:sp>
      <p:sp>
        <p:nvSpPr>
          <p:cNvPr id="459" name="Shape 459"/>
          <p:cNvSpPr/>
          <p:nvPr/>
        </p:nvSpPr>
        <p:spPr>
          <a:xfrm>
            <a:off x="665150" y="1356375"/>
            <a:ext cx="1925100" cy="1256100"/>
          </a:xfrm>
          <a:prstGeom prst="rect">
            <a:avLst/>
          </a:prstGeom>
          <a:gradFill>
            <a:gsLst>
              <a:gs pos="0">
                <a:srgbClr val="FFFFFF">
                  <a:alpha val="0"/>
                </a:srgbClr>
              </a:gs>
              <a:gs pos="64000">
                <a:schemeClr val="lt1"/>
              </a:gs>
              <a:gs pos="100000">
                <a:schemeClr val="lt1"/>
              </a:gs>
            </a:gsLst>
            <a:lin ang="16200000" scaled="0"/>
          </a:gradFill>
          <a:ln w="9525" cap="flat" cmpd="sng">
            <a:solidFill>
              <a:srgbClr val="2A2A2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 name="Shape 460"/>
          <p:cNvSpPr/>
          <p:nvPr/>
        </p:nvSpPr>
        <p:spPr>
          <a:xfrm>
            <a:off x="780300" y="1607400"/>
            <a:ext cx="1679400" cy="793500"/>
          </a:xfrm>
          <a:prstGeom prst="rect">
            <a:avLst/>
          </a:prstGeom>
          <a:noFill/>
          <a:ln>
            <a:noFill/>
          </a:ln>
        </p:spPr>
        <p:txBody>
          <a:bodyPr lIns="91425" tIns="45700" rIns="91425" bIns="45700" anchor="t" anchorCtr="0">
            <a:noAutofit/>
          </a:bodyPr>
          <a:lstStyle/>
          <a:p>
            <a:pPr lvl="0" algn="ctr" rtl="0">
              <a:spcBef>
                <a:spcPts val="0"/>
              </a:spcBef>
              <a:buSzPct val="25000"/>
              <a:buNone/>
            </a:pPr>
            <a:r>
              <a:rPr lang="en-US" sz="1800" b="1">
                <a:solidFill>
                  <a:srgbClr val="FF8C21"/>
                </a:solidFill>
              </a:rPr>
              <a:t>Case Management</a:t>
            </a:r>
          </a:p>
          <a:p>
            <a:pPr marL="0" marR="0" lvl="0" indent="0" rtl="0">
              <a:spcBef>
                <a:spcPts val="0"/>
              </a:spcBef>
              <a:spcAft>
                <a:spcPts val="0"/>
              </a:spcAft>
              <a:buNone/>
            </a:pPr>
            <a:endParaRPr sz="1600" b="1">
              <a:solidFill>
                <a:srgbClr val="1C1C1C"/>
              </a:solidFill>
            </a:endParaRPr>
          </a:p>
        </p:txBody>
      </p:sp>
      <p:sp>
        <p:nvSpPr>
          <p:cNvPr id="461" name="Shape 461"/>
          <p:cNvSpPr/>
          <p:nvPr/>
        </p:nvSpPr>
        <p:spPr>
          <a:xfrm>
            <a:off x="6516925" y="1356375"/>
            <a:ext cx="1925100" cy="1333200"/>
          </a:xfrm>
          <a:prstGeom prst="rect">
            <a:avLst/>
          </a:prstGeom>
          <a:gradFill>
            <a:gsLst>
              <a:gs pos="0">
                <a:srgbClr val="FFFFFF">
                  <a:alpha val="0"/>
                </a:srgbClr>
              </a:gs>
              <a:gs pos="64000">
                <a:schemeClr val="lt1"/>
              </a:gs>
              <a:gs pos="100000">
                <a:schemeClr val="lt1"/>
              </a:gs>
            </a:gsLst>
            <a:lin ang="16200000" scaled="0"/>
          </a:gradFill>
          <a:ln w="9525" cap="flat" cmpd="sng">
            <a:solidFill>
              <a:srgbClr val="2A2A2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2" name="Shape 462"/>
          <p:cNvSpPr/>
          <p:nvPr/>
        </p:nvSpPr>
        <p:spPr>
          <a:xfrm>
            <a:off x="1185532" y="143535"/>
            <a:ext cx="7010400" cy="609599"/>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rPr>
              <a:t>PRESENTING NEEDS</a:t>
            </a:r>
          </a:p>
        </p:txBody>
      </p:sp>
      <p:grpSp>
        <p:nvGrpSpPr>
          <p:cNvPr id="463" name="Shape 463"/>
          <p:cNvGrpSpPr/>
          <p:nvPr/>
        </p:nvGrpSpPr>
        <p:grpSpPr>
          <a:xfrm>
            <a:off x="2378299" y="2757326"/>
            <a:ext cx="4086100" cy="2540466"/>
            <a:chOff x="2881377" y="2701605"/>
            <a:chExt cx="3738426" cy="2324306"/>
          </a:xfrm>
        </p:grpSpPr>
        <p:sp>
          <p:nvSpPr>
            <p:cNvPr id="464" name="Shape 464"/>
            <p:cNvSpPr/>
            <p:nvPr/>
          </p:nvSpPr>
          <p:spPr>
            <a:xfrm>
              <a:off x="2955851" y="2843507"/>
              <a:ext cx="1818900" cy="1041900"/>
            </a:xfrm>
            <a:custGeom>
              <a:avLst/>
              <a:gdLst/>
              <a:ahLst/>
              <a:cxnLst/>
              <a:rect l="0" t="0" r="0" b="0"/>
              <a:pathLst>
                <a:path w="120000" h="120000" extrusionOk="0">
                  <a:moveTo>
                    <a:pt x="86582" y="120000"/>
                  </a:moveTo>
                  <a:lnTo>
                    <a:pt x="28455" y="34033"/>
                  </a:lnTo>
                  <a:lnTo>
                    <a:pt x="0" y="44745"/>
                  </a:lnTo>
                  <a:lnTo>
                    <a:pt x="25822" y="0"/>
                  </a:lnTo>
                  <a:lnTo>
                    <a:pt x="80506" y="8135"/>
                  </a:lnTo>
                  <a:lnTo>
                    <a:pt x="57316" y="20881"/>
                  </a:lnTo>
                  <a:lnTo>
                    <a:pt x="120000" y="105762"/>
                  </a:lnTo>
                  <a:lnTo>
                    <a:pt x="86582" y="120000"/>
                  </a:lnTo>
                  <a:close/>
                </a:path>
              </a:pathLst>
            </a:custGeom>
            <a:gradFill>
              <a:gsLst>
                <a:gs pos="0">
                  <a:srgbClr val="1C1C1C"/>
                </a:gs>
                <a:gs pos="16000">
                  <a:srgbClr val="1C1C1C"/>
                </a:gs>
                <a:gs pos="100000">
                  <a:srgbClr val="878787"/>
                </a:gs>
              </a:gsLst>
              <a:lin ang="4800000" scaled="0"/>
            </a:gradFill>
            <a:ln>
              <a:noFill/>
            </a:ln>
            <a:effectLst>
              <a:outerShdw blurRad="44450" dist="27939" dir="5400000" algn="ctr">
                <a:srgbClr val="000000">
                  <a:alpha val="31764"/>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5" name="Shape 465"/>
            <p:cNvSpPr/>
            <p:nvPr/>
          </p:nvSpPr>
          <p:spPr>
            <a:xfrm>
              <a:off x="4737003" y="2701605"/>
              <a:ext cx="1882799" cy="1433700"/>
            </a:xfrm>
            <a:custGeom>
              <a:avLst/>
              <a:gdLst/>
              <a:ahLst/>
              <a:cxnLst/>
              <a:rect l="0" t="0" r="0" b="0"/>
              <a:pathLst>
                <a:path w="120000" h="120000" extrusionOk="0">
                  <a:moveTo>
                    <a:pt x="0" y="88645"/>
                  </a:moveTo>
                  <a:lnTo>
                    <a:pt x="12496" y="120000"/>
                  </a:lnTo>
                  <a:lnTo>
                    <a:pt x="100439" y="49247"/>
                  </a:lnTo>
                  <a:lnTo>
                    <a:pt x="110685" y="69603"/>
                  </a:lnTo>
                  <a:lnTo>
                    <a:pt x="120000" y="9849"/>
                  </a:lnTo>
                  <a:lnTo>
                    <a:pt x="75756" y="0"/>
                  </a:lnTo>
                  <a:lnTo>
                    <a:pt x="88796" y="26429"/>
                  </a:lnTo>
                  <a:lnTo>
                    <a:pt x="0" y="88645"/>
                  </a:lnTo>
                  <a:close/>
                </a:path>
              </a:pathLst>
            </a:custGeom>
            <a:gradFill>
              <a:gsLst>
                <a:gs pos="0">
                  <a:srgbClr val="151ADD"/>
                </a:gs>
                <a:gs pos="16000">
                  <a:srgbClr val="151ADD"/>
                </a:gs>
                <a:gs pos="100000">
                  <a:srgbClr val="0853E8"/>
                </a:gs>
              </a:gsLst>
              <a:lin ang="10800000" scaled="0"/>
            </a:gradFill>
            <a:ln>
              <a:noFill/>
            </a:ln>
            <a:effectLst>
              <a:outerShdw blurRad="44450" dist="27939" dir="5400000" algn="ctr">
                <a:srgbClr val="000000">
                  <a:alpha val="31764"/>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6" name="Shape 466"/>
            <p:cNvSpPr/>
            <p:nvPr/>
          </p:nvSpPr>
          <p:spPr>
            <a:xfrm>
              <a:off x="4737003" y="3881179"/>
              <a:ext cx="1882799" cy="1041900"/>
            </a:xfrm>
            <a:custGeom>
              <a:avLst/>
              <a:gdLst/>
              <a:ahLst/>
              <a:cxnLst/>
              <a:rect l="0" t="0" r="0" b="0"/>
              <a:pathLst>
                <a:path w="120000" h="120000" extrusionOk="0">
                  <a:moveTo>
                    <a:pt x="0" y="10359"/>
                  </a:moveTo>
                  <a:lnTo>
                    <a:pt x="26104" y="0"/>
                  </a:lnTo>
                  <a:lnTo>
                    <a:pt x="98287" y="82505"/>
                  </a:lnTo>
                  <a:lnTo>
                    <a:pt x="120000" y="73246"/>
                  </a:lnTo>
                  <a:lnTo>
                    <a:pt x="105082" y="120000"/>
                  </a:lnTo>
                  <a:lnTo>
                    <a:pt x="45082" y="114499"/>
                  </a:lnTo>
                  <a:lnTo>
                    <a:pt x="67458" y="98731"/>
                  </a:lnTo>
                  <a:lnTo>
                    <a:pt x="0" y="10359"/>
                  </a:lnTo>
                  <a:close/>
                </a:path>
              </a:pathLst>
            </a:custGeom>
            <a:gradFill>
              <a:gsLst>
                <a:gs pos="0">
                  <a:srgbClr val="00750E"/>
                </a:gs>
                <a:gs pos="91000">
                  <a:schemeClr val="accent3"/>
                </a:gs>
                <a:gs pos="100000">
                  <a:schemeClr val="accent3"/>
                </a:gs>
              </a:gsLst>
              <a:lin ang="12600000" scaled="0"/>
            </a:gradFill>
            <a:ln>
              <a:noFill/>
            </a:ln>
            <a:effectLst>
              <a:outerShdw blurRad="44450" dist="27939" dir="5400000" algn="ctr">
                <a:srgbClr val="000000">
                  <a:alpha val="31764"/>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7" name="Shape 467"/>
            <p:cNvSpPr/>
            <p:nvPr/>
          </p:nvSpPr>
          <p:spPr>
            <a:xfrm>
              <a:off x="2881377" y="3639311"/>
              <a:ext cx="2228400" cy="1386600"/>
            </a:xfrm>
            <a:custGeom>
              <a:avLst/>
              <a:gdLst/>
              <a:ahLst/>
              <a:cxnLst/>
              <a:rect l="0" t="0" r="0" b="0"/>
              <a:pathLst>
                <a:path w="120000" h="120000" extrusionOk="0">
                  <a:moveTo>
                    <a:pt x="120000" y="31163"/>
                  </a:moveTo>
                  <a:lnTo>
                    <a:pt x="107109" y="0"/>
                  </a:lnTo>
                  <a:lnTo>
                    <a:pt x="16197" y="69236"/>
                  </a:lnTo>
                  <a:lnTo>
                    <a:pt x="11608" y="48084"/>
                  </a:lnTo>
                  <a:lnTo>
                    <a:pt x="0" y="98848"/>
                  </a:lnTo>
                  <a:lnTo>
                    <a:pt x="27806" y="120000"/>
                  </a:lnTo>
                  <a:lnTo>
                    <a:pt x="23757" y="98284"/>
                  </a:lnTo>
                  <a:lnTo>
                    <a:pt x="120000" y="31163"/>
                  </a:lnTo>
                  <a:close/>
                </a:path>
              </a:pathLst>
            </a:custGeom>
            <a:gradFill>
              <a:gsLst>
                <a:gs pos="0">
                  <a:schemeClr val="accent5"/>
                </a:gs>
                <a:gs pos="1000">
                  <a:schemeClr val="accent5"/>
                </a:gs>
                <a:gs pos="91000">
                  <a:schemeClr val="accent6"/>
                </a:gs>
                <a:gs pos="100000">
                  <a:schemeClr val="accent6"/>
                </a:gs>
              </a:gsLst>
              <a:lin ang="12600000" scaled="0"/>
            </a:gradFill>
            <a:ln>
              <a:noFill/>
            </a:ln>
            <a:effectLst>
              <a:outerShdw blurRad="44450" dist="27939" dir="5400000" algn="ctr">
                <a:srgbClr val="000000">
                  <a:alpha val="31764"/>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68" name="Shape 468"/>
          <p:cNvGrpSpPr/>
          <p:nvPr/>
        </p:nvGrpSpPr>
        <p:grpSpPr>
          <a:xfrm>
            <a:off x="3708486" y="3552140"/>
            <a:ext cx="1752600" cy="1178968"/>
            <a:chOff x="3854301" y="3287232"/>
            <a:chExt cx="1752600" cy="1178968"/>
          </a:xfrm>
        </p:grpSpPr>
        <p:sp>
          <p:nvSpPr>
            <p:cNvPr id="469" name="Shape 469"/>
            <p:cNvSpPr/>
            <p:nvPr/>
          </p:nvSpPr>
          <p:spPr>
            <a:xfrm>
              <a:off x="3965842" y="3365733"/>
              <a:ext cx="1623518" cy="1092135"/>
            </a:xfrm>
            <a:prstGeom prst="ellipse">
              <a:avLst/>
            </a:prstGeom>
            <a:solidFill>
              <a:schemeClr val="lt1"/>
            </a:solidFill>
            <a:ln>
              <a:noFill/>
            </a:ln>
            <a:effectLst>
              <a:outerShdw blurRad="127000" dist="38100" dir="2700000" algn="ctr">
                <a:srgbClr val="000000">
                  <a:alpha val="44705"/>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0" name="Shape 470"/>
            <p:cNvSpPr/>
            <p:nvPr/>
          </p:nvSpPr>
          <p:spPr>
            <a:xfrm>
              <a:off x="3854301" y="3287232"/>
              <a:ext cx="1752600" cy="1178968"/>
            </a:xfrm>
            <a:prstGeom prst="ellipse">
              <a:avLst/>
            </a:prstGeom>
            <a:solidFill>
              <a:schemeClr val="lt1"/>
            </a:solidFill>
            <a:ln>
              <a:noFill/>
            </a:ln>
            <a:effectLst>
              <a:outerShdw blurRad="127000" dist="38100" dir="2700000" algn="ctr">
                <a:srgbClr val="000000">
                  <a:alpha val="44705"/>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71" name="Shape 471"/>
          <p:cNvGrpSpPr/>
          <p:nvPr/>
        </p:nvGrpSpPr>
        <p:grpSpPr>
          <a:xfrm>
            <a:off x="4159438" y="1106106"/>
            <a:ext cx="840170" cy="3297142"/>
            <a:chOff x="4953000" y="533400"/>
            <a:chExt cx="1381125" cy="5420044"/>
          </a:xfrm>
        </p:grpSpPr>
        <p:sp>
          <p:nvSpPr>
            <p:cNvPr id="472" name="Shape 472"/>
            <p:cNvSpPr/>
            <p:nvPr/>
          </p:nvSpPr>
          <p:spPr>
            <a:xfrm>
              <a:off x="4953000" y="533400"/>
              <a:ext cx="1381125" cy="5420044"/>
            </a:xfrm>
            <a:custGeom>
              <a:avLst/>
              <a:gdLst/>
              <a:ahLst/>
              <a:cxnLst/>
              <a:rect l="0" t="0" r="0" b="0"/>
              <a:pathLst>
                <a:path w="120000" h="120000" extrusionOk="0">
                  <a:moveTo>
                    <a:pt x="120000" y="32418"/>
                  </a:moveTo>
                  <a:cubicBezTo>
                    <a:pt x="119797" y="29536"/>
                    <a:pt x="119391" y="27478"/>
                    <a:pt x="118783" y="26295"/>
                  </a:cubicBezTo>
                  <a:cubicBezTo>
                    <a:pt x="117972" y="24288"/>
                    <a:pt x="115945" y="22795"/>
                    <a:pt x="112702" y="21715"/>
                  </a:cubicBezTo>
                  <a:cubicBezTo>
                    <a:pt x="112094" y="21509"/>
                    <a:pt x="111081" y="21200"/>
                    <a:pt x="109459" y="20891"/>
                  </a:cubicBezTo>
                  <a:cubicBezTo>
                    <a:pt x="107432" y="20428"/>
                    <a:pt x="106013" y="20120"/>
                    <a:pt x="105405" y="19965"/>
                  </a:cubicBezTo>
                  <a:cubicBezTo>
                    <a:pt x="100743" y="18782"/>
                    <a:pt x="96891" y="17958"/>
                    <a:pt x="94054" y="17495"/>
                  </a:cubicBezTo>
                  <a:cubicBezTo>
                    <a:pt x="93851" y="17289"/>
                    <a:pt x="93243" y="16878"/>
                    <a:pt x="92027" y="16363"/>
                  </a:cubicBezTo>
                  <a:cubicBezTo>
                    <a:pt x="92027" y="16312"/>
                    <a:pt x="92027" y="16260"/>
                    <a:pt x="92027" y="16209"/>
                  </a:cubicBezTo>
                  <a:cubicBezTo>
                    <a:pt x="90608" y="15591"/>
                    <a:pt x="90000" y="15077"/>
                    <a:pt x="89797" y="14716"/>
                  </a:cubicBezTo>
                  <a:cubicBezTo>
                    <a:pt x="89594" y="14614"/>
                    <a:pt x="89189" y="14614"/>
                    <a:pt x="88378" y="14614"/>
                  </a:cubicBezTo>
                  <a:cubicBezTo>
                    <a:pt x="87972" y="14614"/>
                    <a:pt x="87567" y="14562"/>
                    <a:pt x="86756" y="14562"/>
                  </a:cubicBezTo>
                  <a:cubicBezTo>
                    <a:pt x="90000" y="13945"/>
                    <a:pt x="92432" y="12915"/>
                    <a:pt x="94256" y="11475"/>
                  </a:cubicBezTo>
                  <a:cubicBezTo>
                    <a:pt x="95878" y="10085"/>
                    <a:pt x="96486" y="8644"/>
                    <a:pt x="96081" y="7101"/>
                  </a:cubicBezTo>
                  <a:cubicBezTo>
                    <a:pt x="95675" y="5506"/>
                    <a:pt x="94256" y="4116"/>
                    <a:pt x="91824" y="3087"/>
                  </a:cubicBezTo>
                  <a:cubicBezTo>
                    <a:pt x="89189" y="1852"/>
                    <a:pt x="85337" y="1132"/>
                    <a:pt x="80675" y="926"/>
                  </a:cubicBezTo>
                  <a:cubicBezTo>
                    <a:pt x="80270" y="926"/>
                    <a:pt x="80067" y="823"/>
                    <a:pt x="80472" y="720"/>
                  </a:cubicBezTo>
                  <a:cubicBezTo>
                    <a:pt x="80675" y="617"/>
                    <a:pt x="80675" y="566"/>
                    <a:pt x="80270" y="566"/>
                  </a:cubicBezTo>
                  <a:cubicBezTo>
                    <a:pt x="79864" y="514"/>
                    <a:pt x="79459" y="514"/>
                    <a:pt x="79054" y="617"/>
                  </a:cubicBezTo>
                  <a:cubicBezTo>
                    <a:pt x="78851" y="720"/>
                    <a:pt x="78648" y="823"/>
                    <a:pt x="78648" y="823"/>
                  </a:cubicBezTo>
                  <a:cubicBezTo>
                    <a:pt x="77837" y="566"/>
                    <a:pt x="75810" y="360"/>
                    <a:pt x="72972" y="205"/>
                  </a:cubicBezTo>
                  <a:cubicBezTo>
                    <a:pt x="70135" y="51"/>
                    <a:pt x="67702" y="0"/>
                    <a:pt x="65270" y="0"/>
                  </a:cubicBezTo>
                  <a:cubicBezTo>
                    <a:pt x="61216" y="154"/>
                    <a:pt x="56351" y="617"/>
                    <a:pt x="50675" y="1440"/>
                  </a:cubicBezTo>
                  <a:cubicBezTo>
                    <a:pt x="47432" y="1903"/>
                    <a:pt x="43378" y="2521"/>
                    <a:pt x="38513" y="3293"/>
                  </a:cubicBezTo>
                  <a:cubicBezTo>
                    <a:pt x="38716" y="3550"/>
                    <a:pt x="38513" y="3807"/>
                    <a:pt x="38310" y="4065"/>
                  </a:cubicBezTo>
                  <a:cubicBezTo>
                    <a:pt x="38108" y="4219"/>
                    <a:pt x="37702" y="4425"/>
                    <a:pt x="37094" y="4837"/>
                  </a:cubicBezTo>
                  <a:cubicBezTo>
                    <a:pt x="38108" y="4888"/>
                    <a:pt x="39324" y="4888"/>
                    <a:pt x="40135" y="4837"/>
                  </a:cubicBezTo>
                  <a:cubicBezTo>
                    <a:pt x="40945" y="4734"/>
                    <a:pt x="41554" y="4734"/>
                    <a:pt x="41756" y="4734"/>
                  </a:cubicBezTo>
                  <a:cubicBezTo>
                    <a:pt x="41351" y="5145"/>
                    <a:pt x="40540" y="5814"/>
                    <a:pt x="39324" y="6689"/>
                  </a:cubicBezTo>
                  <a:cubicBezTo>
                    <a:pt x="38513" y="7409"/>
                    <a:pt x="38310" y="8233"/>
                    <a:pt x="38513" y="8953"/>
                  </a:cubicBezTo>
                  <a:cubicBezTo>
                    <a:pt x="41148" y="9365"/>
                    <a:pt x="41959" y="9982"/>
                    <a:pt x="40945" y="10806"/>
                  </a:cubicBezTo>
                  <a:cubicBezTo>
                    <a:pt x="40135" y="11269"/>
                    <a:pt x="38918" y="11989"/>
                    <a:pt x="36689" y="12967"/>
                  </a:cubicBezTo>
                  <a:cubicBezTo>
                    <a:pt x="36891" y="13173"/>
                    <a:pt x="37297" y="13276"/>
                    <a:pt x="38310" y="13379"/>
                  </a:cubicBezTo>
                  <a:cubicBezTo>
                    <a:pt x="38716" y="13430"/>
                    <a:pt x="39729" y="13481"/>
                    <a:pt x="40945" y="13481"/>
                  </a:cubicBezTo>
                  <a:cubicBezTo>
                    <a:pt x="40945" y="14099"/>
                    <a:pt x="41148" y="14562"/>
                    <a:pt x="41756" y="14922"/>
                  </a:cubicBezTo>
                  <a:cubicBezTo>
                    <a:pt x="41959" y="15128"/>
                    <a:pt x="42770" y="15437"/>
                    <a:pt x="43986" y="15849"/>
                  </a:cubicBezTo>
                  <a:cubicBezTo>
                    <a:pt x="36486" y="15437"/>
                    <a:pt x="29391" y="15849"/>
                    <a:pt x="22702" y="17084"/>
                  </a:cubicBezTo>
                  <a:cubicBezTo>
                    <a:pt x="21689" y="17701"/>
                    <a:pt x="20675" y="18885"/>
                    <a:pt x="19256" y="20686"/>
                  </a:cubicBezTo>
                  <a:cubicBezTo>
                    <a:pt x="18040" y="22435"/>
                    <a:pt x="16621" y="23670"/>
                    <a:pt x="15405" y="24442"/>
                  </a:cubicBezTo>
                  <a:cubicBezTo>
                    <a:pt x="15000" y="24648"/>
                    <a:pt x="14189" y="24957"/>
                    <a:pt x="13378" y="25420"/>
                  </a:cubicBezTo>
                  <a:cubicBezTo>
                    <a:pt x="12972" y="25626"/>
                    <a:pt x="12567" y="25780"/>
                    <a:pt x="12162" y="25934"/>
                  </a:cubicBezTo>
                  <a:cubicBezTo>
                    <a:pt x="11756" y="26140"/>
                    <a:pt x="11351" y="26346"/>
                    <a:pt x="10945" y="26500"/>
                  </a:cubicBezTo>
                  <a:cubicBezTo>
                    <a:pt x="10945" y="26603"/>
                    <a:pt x="10743" y="26706"/>
                    <a:pt x="10540" y="26809"/>
                  </a:cubicBezTo>
                  <a:cubicBezTo>
                    <a:pt x="7297" y="28765"/>
                    <a:pt x="5270" y="29948"/>
                    <a:pt x="4662" y="30463"/>
                  </a:cubicBezTo>
                  <a:cubicBezTo>
                    <a:pt x="2432" y="32006"/>
                    <a:pt x="1216" y="33447"/>
                    <a:pt x="810" y="34785"/>
                  </a:cubicBezTo>
                  <a:cubicBezTo>
                    <a:pt x="0" y="36946"/>
                    <a:pt x="810" y="38747"/>
                    <a:pt x="2837" y="40034"/>
                  </a:cubicBezTo>
                  <a:cubicBezTo>
                    <a:pt x="5472" y="41783"/>
                    <a:pt x="10540" y="42504"/>
                    <a:pt x="17432" y="42195"/>
                  </a:cubicBezTo>
                  <a:cubicBezTo>
                    <a:pt x="17837" y="42298"/>
                    <a:pt x="18040" y="42555"/>
                    <a:pt x="17837" y="42813"/>
                  </a:cubicBezTo>
                  <a:cubicBezTo>
                    <a:pt x="17837" y="43018"/>
                    <a:pt x="17635" y="43224"/>
                    <a:pt x="17432" y="43533"/>
                  </a:cubicBezTo>
                  <a:cubicBezTo>
                    <a:pt x="18243" y="43533"/>
                    <a:pt x="19054" y="43636"/>
                    <a:pt x="20067" y="43687"/>
                  </a:cubicBezTo>
                  <a:cubicBezTo>
                    <a:pt x="21081" y="43739"/>
                    <a:pt x="21891" y="43790"/>
                    <a:pt x="22702" y="43790"/>
                  </a:cubicBezTo>
                  <a:cubicBezTo>
                    <a:pt x="22297" y="45437"/>
                    <a:pt x="20675" y="48936"/>
                    <a:pt x="18243" y="54236"/>
                  </a:cubicBezTo>
                  <a:cubicBezTo>
                    <a:pt x="16216" y="58559"/>
                    <a:pt x="15405" y="62006"/>
                    <a:pt x="15810" y="64631"/>
                  </a:cubicBezTo>
                  <a:cubicBezTo>
                    <a:pt x="16621" y="64476"/>
                    <a:pt x="18243" y="64373"/>
                    <a:pt x="20270" y="64322"/>
                  </a:cubicBezTo>
                  <a:cubicBezTo>
                    <a:pt x="22702" y="64219"/>
                    <a:pt x="24324" y="64116"/>
                    <a:pt x="25135" y="64065"/>
                  </a:cubicBezTo>
                  <a:cubicBezTo>
                    <a:pt x="25945" y="67409"/>
                    <a:pt x="27162" y="72658"/>
                    <a:pt x="28783" y="79811"/>
                  </a:cubicBezTo>
                  <a:cubicBezTo>
                    <a:pt x="30405" y="86140"/>
                    <a:pt x="32837" y="91234"/>
                    <a:pt x="35472" y="94991"/>
                  </a:cubicBezTo>
                  <a:cubicBezTo>
                    <a:pt x="36081" y="95814"/>
                    <a:pt x="37500" y="97049"/>
                    <a:pt x="39729" y="98799"/>
                  </a:cubicBezTo>
                  <a:cubicBezTo>
                    <a:pt x="40135" y="99313"/>
                    <a:pt x="40945" y="99982"/>
                    <a:pt x="42162" y="100960"/>
                  </a:cubicBezTo>
                  <a:cubicBezTo>
                    <a:pt x="43175" y="101732"/>
                    <a:pt x="43581" y="102298"/>
                    <a:pt x="43581" y="102607"/>
                  </a:cubicBezTo>
                  <a:cubicBezTo>
                    <a:pt x="43581" y="102710"/>
                    <a:pt x="42770" y="103327"/>
                    <a:pt x="41148" y="104408"/>
                  </a:cubicBezTo>
                  <a:cubicBezTo>
                    <a:pt x="40135" y="105128"/>
                    <a:pt x="40540" y="105694"/>
                    <a:pt x="42162" y="106106"/>
                  </a:cubicBezTo>
                  <a:cubicBezTo>
                    <a:pt x="41351" y="106620"/>
                    <a:pt x="39324" y="107341"/>
                    <a:pt x="35675" y="108216"/>
                  </a:cubicBezTo>
                  <a:cubicBezTo>
                    <a:pt x="32432" y="109090"/>
                    <a:pt x="30405" y="109759"/>
                    <a:pt x="30000" y="110325"/>
                  </a:cubicBezTo>
                  <a:cubicBezTo>
                    <a:pt x="26756" y="110891"/>
                    <a:pt x="21891" y="111149"/>
                    <a:pt x="15000" y="111149"/>
                  </a:cubicBezTo>
                  <a:cubicBezTo>
                    <a:pt x="7297" y="111972"/>
                    <a:pt x="9324" y="113104"/>
                    <a:pt x="20878" y="114545"/>
                  </a:cubicBezTo>
                  <a:cubicBezTo>
                    <a:pt x="26554" y="114699"/>
                    <a:pt x="32837" y="114545"/>
                    <a:pt x="39527" y="114082"/>
                  </a:cubicBezTo>
                  <a:cubicBezTo>
                    <a:pt x="50675" y="113310"/>
                    <a:pt x="56351" y="112898"/>
                    <a:pt x="56351" y="112898"/>
                  </a:cubicBezTo>
                  <a:cubicBezTo>
                    <a:pt x="57162" y="112950"/>
                    <a:pt x="57770" y="113104"/>
                    <a:pt x="58378" y="113310"/>
                  </a:cubicBezTo>
                  <a:cubicBezTo>
                    <a:pt x="59189" y="113619"/>
                    <a:pt x="59594" y="113773"/>
                    <a:pt x="60202" y="113825"/>
                  </a:cubicBezTo>
                  <a:cubicBezTo>
                    <a:pt x="60810" y="113825"/>
                    <a:pt x="62027" y="113773"/>
                    <a:pt x="63445" y="113722"/>
                  </a:cubicBezTo>
                  <a:cubicBezTo>
                    <a:pt x="64662" y="113670"/>
                    <a:pt x="65675" y="113670"/>
                    <a:pt x="66689" y="113670"/>
                  </a:cubicBezTo>
                  <a:cubicBezTo>
                    <a:pt x="66081" y="113876"/>
                    <a:pt x="65067" y="114185"/>
                    <a:pt x="64054" y="114699"/>
                  </a:cubicBezTo>
                  <a:cubicBezTo>
                    <a:pt x="62837" y="115162"/>
                    <a:pt x="61621" y="115523"/>
                    <a:pt x="60608" y="115728"/>
                  </a:cubicBezTo>
                  <a:cubicBezTo>
                    <a:pt x="60000" y="115883"/>
                    <a:pt x="58986" y="116037"/>
                    <a:pt x="57364" y="116192"/>
                  </a:cubicBezTo>
                  <a:cubicBezTo>
                    <a:pt x="55945" y="116346"/>
                    <a:pt x="54729" y="116500"/>
                    <a:pt x="54324" y="116603"/>
                  </a:cubicBezTo>
                  <a:cubicBezTo>
                    <a:pt x="53513" y="116758"/>
                    <a:pt x="52702" y="117066"/>
                    <a:pt x="51486" y="117581"/>
                  </a:cubicBezTo>
                  <a:cubicBezTo>
                    <a:pt x="50270" y="117941"/>
                    <a:pt x="50270" y="118301"/>
                    <a:pt x="51081" y="118559"/>
                  </a:cubicBezTo>
                  <a:cubicBezTo>
                    <a:pt x="54324" y="119588"/>
                    <a:pt x="61418" y="120000"/>
                    <a:pt x="72162" y="119897"/>
                  </a:cubicBezTo>
                  <a:cubicBezTo>
                    <a:pt x="82297" y="119691"/>
                    <a:pt x="90000" y="119073"/>
                    <a:pt x="94864" y="117941"/>
                  </a:cubicBezTo>
                  <a:cubicBezTo>
                    <a:pt x="96891" y="118147"/>
                    <a:pt x="99121" y="118198"/>
                    <a:pt x="101756" y="117993"/>
                  </a:cubicBezTo>
                  <a:cubicBezTo>
                    <a:pt x="103783" y="117838"/>
                    <a:pt x="105810" y="117581"/>
                    <a:pt x="107635" y="117169"/>
                  </a:cubicBezTo>
                  <a:cubicBezTo>
                    <a:pt x="107837" y="116552"/>
                    <a:pt x="107432" y="115883"/>
                    <a:pt x="106824" y="115111"/>
                  </a:cubicBezTo>
                  <a:cubicBezTo>
                    <a:pt x="106013" y="113825"/>
                    <a:pt x="105405" y="113156"/>
                    <a:pt x="105405" y="113156"/>
                  </a:cubicBezTo>
                  <a:cubicBezTo>
                    <a:pt x="108243" y="112744"/>
                    <a:pt x="109864" y="112024"/>
                    <a:pt x="110472" y="110994"/>
                  </a:cubicBezTo>
                  <a:cubicBezTo>
                    <a:pt x="111081" y="109862"/>
                    <a:pt x="109054" y="109296"/>
                    <a:pt x="104594" y="109245"/>
                  </a:cubicBezTo>
                  <a:cubicBezTo>
                    <a:pt x="109054" y="106363"/>
                    <a:pt x="111081" y="102246"/>
                    <a:pt x="110878" y="96946"/>
                  </a:cubicBezTo>
                  <a:cubicBezTo>
                    <a:pt x="110675" y="93396"/>
                    <a:pt x="109459" y="89022"/>
                    <a:pt x="106824" y="83825"/>
                  </a:cubicBezTo>
                  <a:cubicBezTo>
                    <a:pt x="106216" y="82847"/>
                    <a:pt x="105405" y="81818"/>
                    <a:pt x="103783" y="80789"/>
                  </a:cubicBezTo>
                  <a:cubicBezTo>
                    <a:pt x="103783" y="80686"/>
                    <a:pt x="102972" y="80222"/>
                    <a:pt x="101351" y="79399"/>
                  </a:cubicBezTo>
                  <a:cubicBezTo>
                    <a:pt x="100135" y="78833"/>
                    <a:pt x="99729" y="78421"/>
                    <a:pt x="99527" y="78061"/>
                  </a:cubicBezTo>
                  <a:cubicBezTo>
                    <a:pt x="99324" y="77547"/>
                    <a:pt x="99527" y="76775"/>
                    <a:pt x="100135" y="75643"/>
                  </a:cubicBezTo>
                  <a:cubicBezTo>
                    <a:pt x="100743" y="74511"/>
                    <a:pt x="100945" y="73687"/>
                    <a:pt x="100743" y="73173"/>
                  </a:cubicBezTo>
                  <a:cubicBezTo>
                    <a:pt x="100743" y="73018"/>
                    <a:pt x="100540" y="72761"/>
                    <a:pt x="100135" y="72452"/>
                  </a:cubicBezTo>
                  <a:cubicBezTo>
                    <a:pt x="99729" y="72092"/>
                    <a:pt x="99729" y="71835"/>
                    <a:pt x="99527" y="71680"/>
                  </a:cubicBezTo>
                  <a:cubicBezTo>
                    <a:pt x="99932" y="69879"/>
                    <a:pt x="99932" y="69879"/>
                    <a:pt x="99932" y="69879"/>
                  </a:cubicBezTo>
                  <a:cubicBezTo>
                    <a:pt x="100135" y="69159"/>
                    <a:pt x="99729" y="68542"/>
                    <a:pt x="98716" y="68130"/>
                  </a:cubicBezTo>
                  <a:cubicBezTo>
                    <a:pt x="99324" y="67307"/>
                    <a:pt x="99932" y="66380"/>
                    <a:pt x="100540" y="65351"/>
                  </a:cubicBezTo>
                  <a:cubicBezTo>
                    <a:pt x="100945" y="64116"/>
                    <a:pt x="101351" y="63293"/>
                    <a:pt x="101756" y="62675"/>
                  </a:cubicBezTo>
                  <a:cubicBezTo>
                    <a:pt x="103175" y="60617"/>
                    <a:pt x="104189" y="58970"/>
                    <a:pt x="104797" y="57941"/>
                  </a:cubicBezTo>
                  <a:cubicBezTo>
                    <a:pt x="105810" y="55986"/>
                    <a:pt x="105810" y="54339"/>
                    <a:pt x="104594" y="52898"/>
                  </a:cubicBezTo>
                  <a:cubicBezTo>
                    <a:pt x="104594" y="52692"/>
                    <a:pt x="104189" y="52384"/>
                    <a:pt x="103378" y="51921"/>
                  </a:cubicBezTo>
                  <a:cubicBezTo>
                    <a:pt x="102567" y="51457"/>
                    <a:pt x="102162" y="51149"/>
                    <a:pt x="102162" y="50840"/>
                  </a:cubicBezTo>
                  <a:cubicBezTo>
                    <a:pt x="101756" y="49862"/>
                    <a:pt x="101554" y="48987"/>
                    <a:pt x="101756" y="48164"/>
                  </a:cubicBezTo>
                  <a:cubicBezTo>
                    <a:pt x="101756" y="47958"/>
                    <a:pt x="101959" y="47701"/>
                    <a:pt x="102364" y="47444"/>
                  </a:cubicBezTo>
                  <a:cubicBezTo>
                    <a:pt x="102972" y="47084"/>
                    <a:pt x="103378" y="46826"/>
                    <a:pt x="103378" y="46723"/>
                  </a:cubicBezTo>
                  <a:cubicBezTo>
                    <a:pt x="103783" y="46106"/>
                    <a:pt x="104391" y="45180"/>
                    <a:pt x="105000" y="43842"/>
                  </a:cubicBezTo>
                  <a:cubicBezTo>
                    <a:pt x="105405" y="42504"/>
                    <a:pt x="105810" y="41578"/>
                    <a:pt x="106418" y="40960"/>
                  </a:cubicBezTo>
                  <a:cubicBezTo>
                    <a:pt x="106824" y="40394"/>
                    <a:pt x="107837" y="39674"/>
                    <a:pt x="109256" y="38799"/>
                  </a:cubicBezTo>
                  <a:cubicBezTo>
                    <a:pt x="111486" y="37307"/>
                    <a:pt x="112702" y="36535"/>
                    <a:pt x="112702" y="36535"/>
                  </a:cubicBezTo>
                  <a:cubicBezTo>
                    <a:pt x="114729" y="35042"/>
                    <a:pt x="115945" y="34271"/>
                    <a:pt x="115945" y="34271"/>
                  </a:cubicBezTo>
                  <a:cubicBezTo>
                    <a:pt x="117162" y="33447"/>
                    <a:pt x="118581" y="32830"/>
                    <a:pt x="120000" y="32418"/>
                  </a:cubicBezTo>
                  <a:close/>
                  <a:moveTo>
                    <a:pt x="56756" y="18730"/>
                  </a:moveTo>
                  <a:cubicBezTo>
                    <a:pt x="55540" y="19142"/>
                    <a:pt x="55135" y="19399"/>
                    <a:pt x="55135" y="19451"/>
                  </a:cubicBezTo>
                  <a:cubicBezTo>
                    <a:pt x="53918" y="19656"/>
                    <a:pt x="50675" y="20068"/>
                    <a:pt x="45000" y="20634"/>
                  </a:cubicBezTo>
                  <a:cubicBezTo>
                    <a:pt x="40945" y="21097"/>
                    <a:pt x="38108" y="21560"/>
                    <a:pt x="36283" y="22075"/>
                  </a:cubicBezTo>
                  <a:cubicBezTo>
                    <a:pt x="35675" y="22281"/>
                    <a:pt x="34864" y="22641"/>
                    <a:pt x="34054" y="23104"/>
                  </a:cubicBezTo>
                  <a:cubicBezTo>
                    <a:pt x="33243" y="23567"/>
                    <a:pt x="32432" y="23927"/>
                    <a:pt x="31621" y="24133"/>
                  </a:cubicBezTo>
                  <a:cubicBezTo>
                    <a:pt x="31216" y="24545"/>
                    <a:pt x="30810" y="24957"/>
                    <a:pt x="30000" y="25317"/>
                  </a:cubicBezTo>
                  <a:cubicBezTo>
                    <a:pt x="29391" y="25574"/>
                    <a:pt x="28378" y="25883"/>
                    <a:pt x="27364" y="26295"/>
                  </a:cubicBezTo>
                  <a:cubicBezTo>
                    <a:pt x="26756" y="26140"/>
                    <a:pt x="26148" y="25934"/>
                    <a:pt x="25945" y="25728"/>
                  </a:cubicBezTo>
                  <a:cubicBezTo>
                    <a:pt x="25135" y="25111"/>
                    <a:pt x="26351" y="24288"/>
                    <a:pt x="29391" y="23259"/>
                  </a:cubicBezTo>
                  <a:cubicBezTo>
                    <a:pt x="30000" y="23104"/>
                    <a:pt x="31013" y="22847"/>
                    <a:pt x="32432" y="22538"/>
                  </a:cubicBezTo>
                  <a:cubicBezTo>
                    <a:pt x="33851" y="22229"/>
                    <a:pt x="34864" y="21921"/>
                    <a:pt x="35472" y="21715"/>
                  </a:cubicBezTo>
                  <a:cubicBezTo>
                    <a:pt x="36081" y="21457"/>
                    <a:pt x="36689" y="21097"/>
                    <a:pt x="37297" y="20583"/>
                  </a:cubicBezTo>
                  <a:cubicBezTo>
                    <a:pt x="37702" y="20017"/>
                    <a:pt x="38310" y="19605"/>
                    <a:pt x="38918" y="19348"/>
                  </a:cubicBezTo>
                  <a:cubicBezTo>
                    <a:pt x="40743" y="19554"/>
                    <a:pt x="42364" y="19656"/>
                    <a:pt x="43783" y="19605"/>
                  </a:cubicBezTo>
                  <a:cubicBezTo>
                    <a:pt x="45202" y="19554"/>
                    <a:pt x="46824" y="19451"/>
                    <a:pt x="48648" y="19245"/>
                  </a:cubicBezTo>
                  <a:cubicBezTo>
                    <a:pt x="48648" y="19142"/>
                    <a:pt x="48648" y="19039"/>
                    <a:pt x="48243" y="18936"/>
                  </a:cubicBezTo>
                  <a:cubicBezTo>
                    <a:pt x="47837" y="18833"/>
                    <a:pt x="47635" y="18730"/>
                    <a:pt x="47837" y="18627"/>
                  </a:cubicBezTo>
                  <a:cubicBezTo>
                    <a:pt x="49054" y="18730"/>
                    <a:pt x="50675" y="18627"/>
                    <a:pt x="52297" y="18216"/>
                  </a:cubicBezTo>
                  <a:cubicBezTo>
                    <a:pt x="54121" y="17855"/>
                    <a:pt x="55743" y="17753"/>
                    <a:pt x="57162" y="17907"/>
                  </a:cubicBezTo>
                  <a:cubicBezTo>
                    <a:pt x="57567" y="18113"/>
                    <a:pt x="57364" y="18421"/>
                    <a:pt x="56756" y="18730"/>
                  </a:cubicBezTo>
                  <a:cubicBezTo>
                    <a:pt x="56756" y="18730"/>
                    <a:pt x="56756" y="18730"/>
                    <a:pt x="56756" y="18730"/>
                  </a:cubicBezTo>
                  <a:close/>
                </a:path>
              </a:pathLst>
            </a:custGeom>
            <a:solidFill>
              <a:srgbClr val="000000"/>
            </a:solidFill>
            <a:ln>
              <a:noFill/>
            </a:ln>
            <a:effectLst>
              <a:outerShdw blurRad="25399" sy="23000" kx="1200000" ky="1200000" algn="br" rotWithShape="0">
                <a:srgbClr val="000000">
                  <a:alpha val="33725"/>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3" name="Shape 473"/>
            <p:cNvSpPr/>
            <p:nvPr/>
          </p:nvSpPr>
          <p:spPr>
            <a:xfrm>
              <a:off x="5587853" y="1198429"/>
              <a:ext cx="424783" cy="213552"/>
            </a:xfrm>
            <a:custGeom>
              <a:avLst/>
              <a:gdLst/>
              <a:ahLst/>
              <a:cxnLst/>
              <a:rect l="0" t="0" r="0" b="0"/>
              <a:pathLst>
                <a:path w="120000" h="120000" extrusionOk="0">
                  <a:moveTo>
                    <a:pt x="5274" y="101739"/>
                  </a:moveTo>
                  <a:cubicBezTo>
                    <a:pt x="1318" y="112173"/>
                    <a:pt x="0" y="118695"/>
                    <a:pt x="0" y="120000"/>
                  </a:cubicBezTo>
                  <a:cubicBezTo>
                    <a:pt x="120000" y="41739"/>
                    <a:pt x="120000" y="41739"/>
                    <a:pt x="120000" y="41739"/>
                  </a:cubicBezTo>
                  <a:cubicBezTo>
                    <a:pt x="120000" y="40434"/>
                    <a:pt x="120000" y="39130"/>
                    <a:pt x="120000" y="37826"/>
                  </a:cubicBezTo>
                  <a:cubicBezTo>
                    <a:pt x="115384" y="22173"/>
                    <a:pt x="113406" y="9130"/>
                    <a:pt x="112747" y="0"/>
                  </a:cubicBezTo>
                  <a:lnTo>
                    <a:pt x="5274" y="101739"/>
                  </a:lnTo>
                  <a:close/>
                </a:path>
              </a:pathLst>
            </a:custGeom>
            <a:solidFill>
              <a:srgbClr val="FFFFFF"/>
            </a:solidFill>
            <a:ln>
              <a:noFill/>
            </a:ln>
            <a:effectLst>
              <a:outerShdw blurRad="25399" sy="23000" kx="1200000" ky="1200000" algn="br" rotWithShape="0">
                <a:srgbClr val="000000">
                  <a:alpha val="33725"/>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4" name="Shape 474"/>
            <p:cNvSpPr/>
            <p:nvPr/>
          </p:nvSpPr>
          <p:spPr>
            <a:xfrm>
              <a:off x="5084148" y="1711418"/>
              <a:ext cx="174091" cy="44103"/>
            </a:xfrm>
            <a:custGeom>
              <a:avLst/>
              <a:gdLst/>
              <a:ahLst/>
              <a:cxnLst/>
              <a:rect l="0" t="0" r="0" b="0"/>
              <a:pathLst>
                <a:path w="120000" h="120000" extrusionOk="0">
                  <a:moveTo>
                    <a:pt x="120000" y="31578"/>
                  </a:moveTo>
                  <a:cubicBezTo>
                    <a:pt x="115200" y="6315"/>
                    <a:pt x="112000" y="0"/>
                    <a:pt x="108800" y="0"/>
                  </a:cubicBezTo>
                  <a:cubicBezTo>
                    <a:pt x="76800" y="56842"/>
                    <a:pt x="41600" y="69473"/>
                    <a:pt x="3200" y="50526"/>
                  </a:cubicBezTo>
                  <a:cubicBezTo>
                    <a:pt x="3200" y="63157"/>
                    <a:pt x="1600" y="69473"/>
                    <a:pt x="0" y="82105"/>
                  </a:cubicBezTo>
                  <a:cubicBezTo>
                    <a:pt x="40000" y="120000"/>
                    <a:pt x="80000" y="101052"/>
                    <a:pt x="120000" y="31578"/>
                  </a:cubicBezTo>
                  <a:close/>
                </a:path>
              </a:pathLst>
            </a:custGeom>
            <a:solidFill>
              <a:srgbClr val="FFFFFF"/>
            </a:solidFill>
            <a:ln>
              <a:noFill/>
            </a:ln>
            <a:effectLst>
              <a:outerShdw blurRad="25399" sy="23000" kx="1200000" ky="1200000" algn="br" rotWithShape="0">
                <a:srgbClr val="000000">
                  <a:alpha val="33725"/>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75" name="Shape 475"/>
          <p:cNvSpPr/>
          <p:nvPr/>
        </p:nvSpPr>
        <p:spPr>
          <a:xfrm>
            <a:off x="6326675" y="1587675"/>
            <a:ext cx="2451900" cy="793500"/>
          </a:xfrm>
          <a:prstGeom prst="rect">
            <a:avLst/>
          </a:prstGeom>
          <a:noFill/>
          <a:ln>
            <a:noFill/>
          </a:ln>
        </p:spPr>
        <p:txBody>
          <a:bodyPr lIns="91425" tIns="45700" rIns="91425" bIns="45700" anchor="t" anchorCtr="0">
            <a:noAutofit/>
          </a:bodyPr>
          <a:lstStyle/>
          <a:p>
            <a:pPr lvl="0" algn="ctr" rtl="0">
              <a:spcBef>
                <a:spcPts val="0"/>
              </a:spcBef>
              <a:buSzPct val="25000"/>
              <a:buNone/>
            </a:pPr>
            <a:r>
              <a:rPr lang="en-US" sz="1800" b="1">
                <a:solidFill>
                  <a:srgbClr val="FF9900"/>
                </a:solidFill>
              </a:rPr>
              <a:t>Behavior Management</a:t>
            </a:r>
          </a:p>
          <a:p>
            <a:pPr marL="0" marR="0" lvl="0" indent="0" algn="ctr" rtl="0">
              <a:spcBef>
                <a:spcPts val="0"/>
              </a:spcBef>
              <a:spcAft>
                <a:spcPts val="0"/>
              </a:spcAft>
              <a:buNone/>
            </a:pPr>
            <a:endParaRPr sz="1600" b="1">
              <a:solidFill>
                <a:srgbClr val="0C45E6"/>
              </a:solidFill>
            </a:endParaRPr>
          </a:p>
        </p:txBody>
      </p:sp>
      <p:sp>
        <p:nvSpPr>
          <p:cNvPr id="476" name="Shape 476"/>
          <p:cNvSpPr/>
          <p:nvPr/>
        </p:nvSpPr>
        <p:spPr>
          <a:xfrm>
            <a:off x="6067900" y="2164050"/>
            <a:ext cx="2523899" cy="692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300">
              <a:solidFill>
                <a:srgbClr val="303030"/>
              </a:solidFill>
              <a:latin typeface="Arial"/>
              <a:ea typeface="Arial"/>
              <a:cs typeface="Arial"/>
              <a:sym typeface="Arial"/>
            </a:endParaRPr>
          </a:p>
        </p:txBody>
      </p:sp>
      <p:sp>
        <p:nvSpPr>
          <p:cNvPr id="477" name="Shape 477"/>
          <p:cNvSpPr/>
          <p:nvPr/>
        </p:nvSpPr>
        <p:spPr>
          <a:xfrm>
            <a:off x="6326675" y="5149950"/>
            <a:ext cx="1925100" cy="692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a:solidFill>
                  <a:srgbClr val="FF9900"/>
                </a:solidFill>
              </a:rPr>
              <a:t>Emergency Respite/Family Reimbursement</a:t>
            </a:r>
          </a:p>
        </p:txBody>
      </p:sp>
      <p:sp>
        <p:nvSpPr>
          <p:cNvPr id="478" name="Shape 478"/>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479" name="Shape 479"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p:nvPr/>
        </p:nvSpPr>
        <p:spPr>
          <a:xfrm>
            <a:off x="3529000" y="2953599"/>
            <a:ext cx="1119300" cy="3195900"/>
          </a:xfrm>
          <a:custGeom>
            <a:avLst/>
            <a:gdLst/>
            <a:ahLst/>
            <a:cxnLst/>
            <a:rect l="0" t="0" r="0" b="0"/>
            <a:pathLst>
              <a:path w="120000" h="120000" extrusionOk="0">
                <a:moveTo>
                  <a:pt x="120000" y="100420"/>
                </a:moveTo>
                <a:cubicBezTo>
                  <a:pt x="120000" y="111276"/>
                  <a:pt x="91456" y="120000"/>
                  <a:pt x="58834" y="120000"/>
                </a:cubicBezTo>
                <a:cubicBezTo>
                  <a:pt x="26213" y="120000"/>
                  <a:pt x="0" y="111276"/>
                  <a:pt x="0" y="100420"/>
                </a:cubicBezTo>
                <a:cubicBezTo>
                  <a:pt x="11067" y="100032"/>
                  <a:pt x="11067" y="100032"/>
                  <a:pt x="11067" y="100032"/>
                </a:cubicBezTo>
                <a:cubicBezTo>
                  <a:pt x="12233" y="109531"/>
                  <a:pt x="27378" y="116122"/>
                  <a:pt x="57669" y="116122"/>
                </a:cubicBezTo>
                <a:cubicBezTo>
                  <a:pt x="87961" y="116122"/>
                  <a:pt x="109514" y="109531"/>
                  <a:pt x="109514" y="99644"/>
                </a:cubicBezTo>
                <a:cubicBezTo>
                  <a:pt x="109514" y="0"/>
                  <a:pt x="109514" y="0"/>
                  <a:pt x="109514" y="0"/>
                </a:cubicBezTo>
                <a:cubicBezTo>
                  <a:pt x="120000" y="0"/>
                  <a:pt x="120000" y="0"/>
                  <a:pt x="120000" y="0"/>
                </a:cubicBezTo>
                <a:lnTo>
                  <a:pt x="120000" y="100420"/>
                </a:lnTo>
                <a:close/>
              </a:path>
            </a:pathLst>
          </a:custGeom>
          <a:gradFill>
            <a:gsLst>
              <a:gs pos="0">
                <a:srgbClr val="1C1C1C"/>
              </a:gs>
              <a:gs pos="21000">
                <a:srgbClr val="1C1C1C"/>
              </a:gs>
              <a:gs pos="79000">
                <a:srgbClr val="151ADD"/>
              </a:gs>
              <a:gs pos="100000">
                <a:srgbClr val="151ADD"/>
              </a:gs>
            </a:gsLst>
            <a:lin ang="5400012" scaled="0"/>
          </a:gradFill>
          <a:ln>
            <a:noFill/>
          </a:ln>
          <a:effectLst>
            <a:reflection stA="52000" endA="300" endPos="35000" fadeDir="5400012" sy="-100000" algn="bl" rotWithShape="0"/>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5" name="Shape 485"/>
          <p:cNvSpPr/>
          <p:nvPr/>
        </p:nvSpPr>
        <p:spPr>
          <a:xfrm>
            <a:off x="-73800" y="602500"/>
            <a:ext cx="9291600" cy="3803100"/>
          </a:xfrm>
          <a:custGeom>
            <a:avLst/>
            <a:gdLst/>
            <a:ahLst/>
            <a:cxnLst/>
            <a:rect l="0" t="0" r="0" b="0"/>
            <a:pathLst>
              <a:path w="120000" h="120000" extrusionOk="0">
                <a:moveTo>
                  <a:pt x="59288" y="9959"/>
                </a:moveTo>
                <a:cubicBezTo>
                  <a:pt x="59288" y="9959"/>
                  <a:pt x="59288" y="9959"/>
                  <a:pt x="59288" y="9959"/>
                </a:cubicBezTo>
                <a:cubicBezTo>
                  <a:pt x="17939" y="3157"/>
                  <a:pt x="0" y="120000"/>
                  <a:pt x="1640" y="116599"/>
                </a:cubicBezTo>
                <a:cubicBezTo>
                  <a:pt x="7329" y="104696"/>
                  <a:pt x="29316" y="85748"/>
                  <a:pt x="38614" y="119271"/>
                </a:cubicBezTo>
                <a:cubicBezTo>
                  <a:pt x="50647" y="89635"/>
                  <a:pt x="76134" y="99352"/>
                  <a:pt x="81604" y="118785"/>
                </a:cubicBezTo>
                <a:cubicBezTo>
                  <a:pt x="96262" y="85020"/>
                  <a:pt x="112561" y="104210"/>
                  <a:pt x="118249" y="116113"/>
                </a:cubicBezTo>
                <a:cubicBezTo>
                  <a:pt x="120000" y="119757"/>
                  <a:pt x="101513" y="0"/>
                  <a:pt x="59288" y="9959"/>
                </a:cubicBezTo>
                <a:close/>
              </a:path>
            </a:pathLst>
          </a:custGeom>
          <a:gradFill>
            <a:gsLst>
              <a:gs pos="0">
                <a:schemeClr val="accent1"/>
              </a:gs>
              <a:gs pos="26000">
                <a:schemeClr val="accent1"/>
              </a:gs>
              <a:gs pos="73000">
                <a:srgbClr val="151ADD"/>
              </a:gs>
              <a:gs pos="100000">
                <a:srgbClr val="151ADD"/>
              </a:gs>
            </a:gsLst>
            <a:lin ang="5400000" scaled="0"/>
          </a:gradFill>
          <a:ln w="25400"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6" name="Shape 486"/>
          <p:cNvSpPr/>
          <p:nvPr/>
        </p:nvSpPr>
        <p:spPr>
          <a:xfrm>
            <a:off x="1143000" y="164802"/>
            <a:ext cx="7010400" cy="609599"/>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latin typeface="Arial"/>
                <a:ea typeface="Arial"/>
                <a:cs typeface="Arial"/>
                <a:sym typeface="Arial"/>
              </a:rPr>
              <a:t>CRISIS </a:t>
            </a:r>
            <a:r>
              <a:rPr lang="en-US" sz="2600" b="1">
                <a:solidFill>
                  <a:schemeClr val="dk1"/>
                </a:solidFill>
              </a:rPr>
              <a:t>INTERVENTION</a:t>
            </a:r>
          </a:p>
        </p:txBody>
      </p:sp>
      <p:sp>
        <p:nvSpPr>
          <p:cNvPr id="487" name="Shape 487"/>
          <p:cNvSpPr/>
          <p:nvPr/>
        </p:nvSpPr>
        <p:spPr>
          <a:xfrm>
            <a:off x="1143000" y="2079225"/>
            <a:ext cx="2670600" cy="1773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r>
              <a:rPr lang="en-US">
                <a:solidFill>
                  <a:schemeClr val="lt1"/>
                </a:solidFill>
              </a:rPr>
              <a:t>Short Case Management</a:t>
            </a:r>
          </a:p>
          <a:p>
            <a:pPr marL="0" marR="0" lvl="0" indent="0" algn="ctr" rtl="0">
              <a:spcBef>
                <a:spcPts val="0"/>
              </a:spcBef>
              <a:spcAft>
                <a:spcPts val="0"/>
              </a:spcAft>
              <a:buNone/>
            </a:pPr>
            <a:r>
              <a:rPr lang="en-US">
                <a:solidFill>
                  <a:schemeClr val="lt1"/>
                </a:solidFill>
              </a:rPr>
              <a:t>(eligibility, housing, link to other agencies, support services, school setting, MSC)</a:t>
            </a:r>
          </a:p>
          <a:p>
            <a:pPr marL="0" marR="0" lvl="0" indent="0" algn="ctr" rtl="0">
              <a:spcBef>
                <a:spcPts val="0"/>
              </a:spcBef>
              <a:spcAft>
                <a:spcPts val="0"/>
              </a:spcAft>
              <a:buNone/>
            </a:pPr>
            <a:endParaRPr>
              <a:solidFill>
                <a:schemeClr val="lt1"/>
              </a:solidFill>
            </a:endParaRPr>
          </a:p>
          <a:p>
            <a:pPr marL="0" marR="0" lvl="0" indent="0" algn="ctr" rtl="0">
              <a:spcBef>
                <a:spcPts val="0"/>
              </a:spcBef>
              <a:spcAft>
                <a:spcPts val="0"/>
              </a:spcAft>
              <a:buNone/>
            </a:pPr>
            <a:r>
              <a:rPr lang="en-US">
                <a:solidFill>
                  <a:schemeClr val="lt1"/>
                </a:solidFill>
              </a:rPr>
              <a:t>Counseling: </a:t>
            </a:r>
          </a:p>
          <a:p>
            <a:pPr marL="0" marR="0" lvl="0" indent="0" algn="ctr" rtl="0">
              <a:spcBef>
                <a:spcPts val="0"/>
              </a:spcBef>
              <a:spcAft>
                <a:spcPts val="0"/>
              </a:spcAft>
              <a:buNone/>
            </a:pPr>
            <a:r>
              <a:rPr lang="en-US">
                <a:solidFill>
                  <a:schemeClr val="lt1"/>
                </a:solidFill>
              </a:rPr>
              <a:t>(stress, legal status, loss of family member)</a:t>
            </a:r>
          </a:p>
          <a:p>
            <a:pPr marL="0" marR="0" lvl="0" indent="0" algn="ctr" rtl="0">
              <a:spcBef>
                <a:spcPts val="0"/>
              </a:spcBef>
              <a:spcAft>
                <a:spcPts val="0"/>
              </a:spcAft>
              <a:buNone/>
            </a:pPr>
            <a:r>
              <a:rPr lang="en-US">
                <a:solidFill>
                  <a:schemeClr val="lt1"/>
                </a:solidFill>
              </a:rPr>
              <a:t> </a:t>
            </a:r>
          </a:p>
        </p:txBody>
      </p:sp>
      <p:sp>
        <p:nvSpPr>
          <p:cNvPr id="488" name="Shape 488"/>
          <p:cNvSpPr/>
          <p:nvPr/>
        </p:nvSpPr>
        <p:spPr>
          <a:xfrm>
            <a:off x="3994725" y="2079225"/>
            <a:ext cx="1810500" cy="1642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r>
              <a:rPr lang="en-US">
                <a:solidFill>
                  <a:schemeClr val="lt1"/>
                </a:solidFill>
              </a:rPr>
              <a:t>Behavior Management:</a:t>
            </a:r>
          </a:p>
          <a:p>
            <a:pPr marL="0" marR="0" lvl="0" indent="0" algn="ctr" rtl="0">
              <a:spcBef>
                <a:spcPts val="0"/>
              </a:spcBef>
              <a:spcAft>
                <a:spcPts val="0"/>
              </a:spcAft>
              <a:buNone/>
            </a:pPr>
            <a:endParaRPr>
              <a:solidFill>
                <a:schemeClr val="lt1"/>
              </a:solidFill>
            </a:endParaRPr>
          </a:p>
          <a:p>
            <a:pPr marL="0" marR="0" lvl="0" indent="0" algn="ctr" rtl="0">
              <a:spcBef>
                <a:spcPts val="0"/>
              </a:spcBef>
              <a:spcAft>
                <a:spcPts val="0"/>
              </a:spcAft>
              <a:buNone/>
            </a:pPr>
            <a:r>
              <a:rPr lang="en-US">
                <a:solidFill>
                  <a:schemeClr val="lt1"/>
                </a:solidFill>
              </a:rPr>
              <a:t>(Setting limits</a:t>
            </a:r>
          </a:p>
          <a:p>
            <a:pPr marL="0" marR="0" lvl="0" indent="0" algn="ctr" rtl="0">
              <a:spcBef>
                <a:spcPts val="0"/>
              </a:spcBef>
              <a:spcAft>
                <a:spcPts val="0"/>
              </a:spcAft>
              <a:buNone/>
            </a:pPr>
            <a:r>
              <a:rPr lang="en-US">
                <a:solidFill>
                  <a:schemeClr val="lt1"/>
                </a:solidFill>
              </a:rPr>
              <a:t> and </a:t>
            </a:r>
          </a:p>
          <a:p>
            <a:pPr marL="0" marR="0" lvl="0" indent="0" algn="ctr" rtl="0">
              <a:spcBef>
                <a:spcPts val="0"/>
              </a:spcBef>
              <a:spcAft>
                <a:spcPts val="0"/>
              </a:spcAft>
              <a:buNone/>
            </a:pPr>
            <a:r>
              <a:rPr lang="en-US">
                <a:solidFill>
                  <a:schemeClr val="lt1"/>
                </a:solidFill>
              </a:rPr>
              <a:t>structure routine)</a:t>
            </a:r>
          </a:p>
        </p:txBody>
      </p:sp>
      <p:sp>
        <p:nvSpPr>
          <p:cNvPr id="489" name="Shape 489"/>
          <p:cNvSpPr/>
          <p:nvPr/>
        </p:nvSpPr>
        <p:spPr>
          <a:xfrm>
            <a:off x="5986425" y="2160275"/>
            <a:ext cx="2198400" cy="1773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r>
              <a:rPr lang="en-US">
                <a:solidFill>
                  <a:schemeClr val="lt1"/>
                </a:solidFill>
              </a:rPr>
              <a:t>Emergency Respite</a:t>
            </a:r>
          </a:p>
          <a:p>
            <a:pPr marL="0" marR="0" lvl="0" indent="0" algn="ctr" rtl="0">
              <a:spcBef>
                <a:spcPts val="0"/>
              </a:spcBef>
              <a:spcAft>
                <a:spcPts val="0"/>
              </a:spcAft>
              <a:buNone/>
            </a:pPr>
            <a:r>
              <a:rPr lang="en-US">
                <a:solidFill>
                  <a:srgbClr val="FFFFFF"/>
                </a:solidFill>
              </a:rPr>
              <a:t>(Natural Support- caregiver able to have a break)</a:t>
            </a:r>
          </a:p>
          <a:p>
            <a:pPr marL="0" marR="0" lvl="0" indent="0" algn="ctr" rtl="0">
              <a:spcBef>
                <a:spcPts val="0"/>
              </a:spcBef>
              <a:spcAft>
                <a:spcPts val="0"/>
              </a:spcAft>
              <a:buNone/>
            </a:pPr>
            <a:r>
              <a:rPr lang="en-US">
                <a:solidFill>
                  <a:schemeClr val="lt1"/>
                </a:solidFill>
              </a:rPr>
              <a:t> &amp; </a:t>
            </a:r>
          </a:p>
          <a:p>
            <a:pPr marL="0" marR="0" lvl="0" indent="0" algn="ctr" rtl="0">
              <a:spcBef>
                <a:spcPts val="0"/>
              </a:spcBef>
              <a:spcAft>
                <a:spcPts val="0"/>
              </a:spcAft>
              <a:buNone/>
            </a:pPr>
            <a:r>
              <a:rPr lang="en-US">
                <a:solidFill>
                  <a:schemeClr val="lt1"/>
                </a:solidFill>
              </a:rPr>
              <a:t>Family Reimbursemen</a:t>
            </a:r>
            <a:r>
              <a:rPr lang="en-US" sz="1200">
                <a:solidFill>
                  <a:schemeClr val="lt1"/>
                </a:solidFill>
              </a:rPr>
              <a:t>t</a:t>
            </a:r>
          </a:p>
          <a:p>
            <a:pPr marL="0" marR="0" lvl="0" indent="0" algn="ctr" rtl="0">
              <a:spcBef>
                <a:spcPts val="0"/>
              </a:spcBef>
              <a:spcAft>
                <a:spcPts val="0"/>
              </a:spcAft>
              <a:buSzPct val="25000"/>
              <a:buNone/>
            </a:pPr>
            <a:r>
              <a:rPr lang="en-US" sz="1200">
                <a:solidFill>
                  <a:schemeClr val="lt1"/>
                </a:solidFill>
              </a:rPr>
              <a:t>(clothes-mattress)</a:t>
            </a:r>
          </a:p>
        </p:txBody>
      </p:sp>
      <p:cxnSp>
        <p:nvCxnSpPr>
          <p:cNvPr id="490" name="Shape 490"/>
          <p:cNvCxnSpPr/>
          <p:nvPr/>
        </p:nvCxnSpPr>
        <p:spPr>
          <a:xfrm rot="10800000" flipH="1">
            <a:off x="3532325" y="2170825"/>
            <a:ext cx="485700" cy="1814100"/>
          </a:xfrm>
          <a:prstGeom prst="straightConnector1">
            <a:avLst/>
          </a:prstGeom>
          <a:noFill/>
          <a:ln w="9525" cap="flat" cmpd="sng">
            <a:solidFill>
              <a:srgbClr val="93E1FF"/>
            </a:solidFill>
            <a:prstDash val="solid"/>
            <a:round/>
            <a:headEnd type="none" w="med" len="med"/>
            <a:tailEnd type="none" w="med" len="med"/>
          </a:ln>
        </p:spPr>
      </p:cxnSp>
      <p:cxnSp>
        <p:nvCxnSpPr>
          <p:cNvPr id="491" name="Shape 491"/>
          <p:cNvCxnSpPr/>
          <p:nvPr/>
        </p:nvCxnSpPr>
        <p:spPr>
          <a:xfrm>
            <a:off x="5746050" y="2153941"/>
            <a:ext cx="393600" cy="2008199"/>
          </a:xfrm>
          <a:prstGeom prst="straightConnector1">
            <a:avLst/>
          </a:prstGeom>
          <a:noFill/>
          <a:ln w="9525" cap="flat" cmpd="sng">
            <a:solidFill>
              <a:srgbClr val="93E1FF"/>
            </a:solidFill>
            <a:prstDash val="solid"/>
            <a:round/>
            <a:headEnd type="none" w="med" len="med"/>
            <a:tailEnd type="none" w="med" len="med"/>
          </a:ln>
        </p:spPr>
      </p:cxnSp>
      <p:sp>
        <p:nvSpPr>
          <p:cNvPr id="492" name="Shape 492"/>
          <p:cNvSpPr/>
          <p:nvPr/>
        </p:nvSpPr>
        <p:spPr>
          <a:xfrm>
            <a:off x="1613800" y="808925"/>
            <a:ext cx="5876400" cy="1149600"/>
          </a:xfrm>
          <a:custGeom>
            <a:avLst/>
            <a:gdLst/>
            <a:ahLst/>
            <a:cxnLst/>
            <a:rect l="0" t="0" r="0" b="0"/>
            <a:pathLst>
              <a:path w="120000" h="120000" extrusionOk="0">
                <a:moveTo>
                  <a:pt x="0" y="119337"/>
                </a:moveTo>
                <a:cubicBezTo>
                  <a:pt x="13778" y="57016"/>
                  <a:pt x="33324" y="3977"/>
                  <a:pt x="58958" y="11933"/>
                </a:cubicBezTo>
                <a:cubicBezTo>
                  <a:pt x="58958" y="11933"/>
                  <a:pt x="58958" y="11933"/>
                  <a:pt x="58958" y="11933"/>
                </a:cubicBezTo>
                <a:cubicBezTo>
                  <a:pt x="85393" y="0"/>
                  <a:pt x="105901" y="56353"/>
                  <a:pt x="119999" y="120000"/>
                </a:cubicBezTo>
                <a:lnTo>
                  <a:pt x="0" y="119337"/>
                </a:lnTo>
                <a:close/>
              </a:path>
            </a:pathLst>
          </a:custGeom>
          <a:gradFill>
            <a:gsLst>
              <a:gs pos="0">
                <a:schemeClr val="accent6"/>
              </a:gs>
              <a:gs pos="35000">
                <a:schemeClr val="accent6"/>
              </a:gs>
              <a:gs pos="100000">
                <a:schemeClr val="accent5"/>
              </a:gs>
            </a:gsLst>
            <a:lin ang="5400000" scaled="0"/>
          </a:gradFill>
          <a:ln w="1587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3" name="Shape 493"/>
          <p:cNvSpPr/>
          <p:nvPr/>
        </p:nvSpPr>
        <p:spPr>
          <a:xfrm>
            <a:off x="3520319" y="1072855"/>
            <a:ext cx="2198400" cy="58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600" b="1">
              <a:solidFill>
                <a:schemeClr val="lt1"/>
              </a:solidFill>
            </a:endParaRPr>
          </a:p>
          <a:p>
            <a:pPr marL="0" marR="0" lvl="0" indent="0" algn="ctr" rtl="0">
              <a:spcBef>
                <a:spcPts val="0"/>
              </a:spcBef>
              <a:spcAft>
                <a:spcPts val="0"/>
              </a:spcAft>
              <a:buSzPct val="25000"/>
              <a:buNone/>
            </a:pPr>
            <a:r>
              <a:rPr lang="en-US" sz="1800" b="1">
                <a:solidFill>
                  <a:schemeClr val="lt1"/>
                </a:solidFill>
              </a:rPr>
              <a:t>Alex’s Case</a:t>
            </a:r>
          </a:p>
        </p:txBody>
      </p:sp>
      <p:sp>
        <p:nvSpPr>
          <p:cNvPr id="494" name="Shape 494"/>
          <p:cNvSpPr/>
          <p:nvPr/>
        </p:nvSpPr>
        <p:spPr>
          <a:xfrm>
            <a:off x="2668768" y="1740663"/>
            <a:ext cx="3939365" cy="33855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a:p>
        </p:txBody>
      </p:sp>
      <p:sp>
        <p:nvSpPr>
          <p:cNvPr id="495" name="Shape 495"/>
          <p:cNvSpPr/>
          <p:nvPr/>
        </p:nvSpPr>
        <p:spPr>
          <a:xfrm>
            <a:off x="6113475" y="4561495"/>
            <a:ext cx="1944300" cy="454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a:p>
        </p:txBody>
      </p:sp>
      <p:sp>
        <p:nvSpPr>
          <p:cNvPr id="496" name="Shape 496"/>
          <p:cNvSpPr/>
          <p:nvPr/>
        </p:nvSpPr>
        <p:spPr>
          <a:xfrm>
            <a:off x="4671475" y="4565523"/>
            <a:ext cx="1509600" cy="609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p:txBody>
      </p:sp>
      <p:sp>
        <p:nvSpPr>
          <p:cNvPr id="497" name="Shape 497"/>
          <p:cNvSpPr/>
          <p:nvPr/>
        </p:nvSpPr>
        <p:spPr>
          <a:xfrm>
            <a:off x="472275" y="4561500"/>
            <a:ext cx="1653000" cy="1313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a:p>
        </p:txBody>
      </p:sp>
      <p:sp>
        <p:nvSpPr>
          <p:cNvPr id="498" name="Shape 498"/>
          <p:cNvSpPr/>
          <p:nvPr/>
        </p:nvSpPr>
        <p:spPr>
          <a:xfrm>
            <a:off x="3054200" y="5247728"/>
            <a:ext cx="129540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p:txBody>
      </p:sp>
      <p:sp>
        <p:nvSpPr>
          <p:cNvPr id="499" name="Shape 499"/>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500" name="Shape 500"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pic>
        <p:nvPicPr>
          <p:cNvPr id="501" name="Shape 501"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pic>
        <p:nvPicPr>
          <p:cNvPr id="502" name="Shape 502"/>
          <p:cNvPicPr preferRelativeResize="0"/>
          <p:nvPr/>
        </p:nvPicPr>
        <p:blipFill>
          <a:blip r:embed="rId4">
            <a:alphaModFix/>
          </a:blip>
          <a:stretch>
            <a:fillRect/>
          </a:stretch>
        </p:blipFill>
        <p:spPr>
          <a:xfrm>
            <a:off x="2947100" y="3933725"/>
            <a:ext cx="1571274" cy="1907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CDCDC"/>
            </a:gs>
            <a:gs pos="90000">
              <a:schemeClr val="lt1"/>
            </a:gs>
            <a:gs pos="100000">
              <a:schemeClr val="lt1"/>
            </a:gs>
          </a:gsLst>
          <a:lin ang="5400000" scaled="0"/>
        </a:gradFill>
        <a:effectLst/>
      </p:bgPr>
    </p:bg>
    <p:spTree>
      <p:nvGrpSpPr>
        <p:cNvPr id="1" name="Shape 506"/>
        <p:cNvGrpSpPr/>
        <p:nvPr/>
      </p:nvGrpSpPr>
      <p:grpSpPr>
        <a:xfrm>
          <a:off x="0" y="0"/>
          <a:ext cx="0" cy="0"/>
          <a:chOff x="0" y="0"/>
          <a:chExt cx="0" cy="0"/>
        </a:xfrm>
      </p:grpSpPr>
      <p:pic>
        <p:nvPicPr>
          <p:cNvPr id="507" name="Shape 507"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
        <p:nvSpPr>
          <p:cNvPr id="508" name="Shape 508"/>
          <p:cNvSpPr/>
          <p:nvPr/>
        </p:nvSpPr>
        <p:spPr>
          <a:xfrm>
            <a:off x="0" y="5165650"/>
            <a:ext cx="9144000" cy="1735500"/>
          </a:xfrm>
          <a:prstGeom prst="rect">
            <a:avLst/>
          </a:prstGeom>
          <a:solidFill>
            <a:srgbClr val="FF8C21"/>
          </a:solidFill>
          <a:ln>
            <a:noFill/>
          </a:ln>
        </p:spPr>
        <p:txBody>
          <a:bodyPr lIns="91425" tIns="45700" rIns="91425" bIns="45700" anchor="ctr" anchorCtr="0">
            <a:noAutofit/>
          </a:bodyPr>
          <a:lstStyle/>
          <a:p>
            <a:pPr lvl="0" rtl="0">
              <a:spcBef>
                <a:spcPts val="0"/>
              </a:spcBef>
              <a:buSzPct val="25000"/>
              <a:buNone/>
            </a:pPr>
            <a:r>
              <a:rPr lang="en-US" sz="3000" b="1">
                <a:solidFill>
                  <a:srgbClr val="F3F3F3"/>
                </a:solidFill>
              </a:rPr>
              <a:t>                            </a:t>
            </a:r>
          </a:p>
          <a:p>
            <a:pPr lvl="0" rtl="0">
              <a:spcBef>
                <a:spcPts val="0"/>
              </a:spcBef>
              <a:buSzPct val="25000"/>
              <a:buNone/>
            </a:pPr>
            <a:r>
              <a:rPr lang="en-US" sz="1800">
                <a:solidFill>
                  <a:srgbClr val="F3F3F3"/>
                </a:solidFill>
              </a:rPr>
              <a:t>                                                         </a:t>
            </a:r>
          </a:p>
          <a:p>
            <a:pPr lvl="0" rtl="0">
              <a:spcBef>
                <a:spcPts val="0"/>
              </a:spcBef>
              <a:buSzPct val="25000"/>
              <a:buNone/>
            </a:pPr>
            <a:r>
              <a:rPr lang="en-US" sz="1800">
                <a:solidFill>
                  <a:srgbClr val="F3F3F3"/>
                </a:solidFill>
              </a:rPr>
              <a:t>                    </a:t>
            </a:r>
          </a:p>
        </p:txBody>
      </p:sp>
      <p:pic>
        <p:nvPicPr>
          <p:cNvPr id="509" name="Shape 509" descr="YAI_logo_white.png"/>
          <p:cNvPicPr preferRelativeResize="0"/>
          <p:nvPr/>
        </p:nvPicPr>
        <p:blipFill rotWithShape="1">
          <a:blip r:embed="rId3">
            <a:alphaModFix/>
          </a:blip>
          <a:srcRect/>
          <a:stretch/>
        </p:blipFill>
        <p:spPr>
          <a:xfrm>
            <a:off x="181500" y="5505875"/>
            <a:ext cx="4261200" cy="380700"/>
          </a:xfrm>
          <a:prstGeom prst="rect">
            <a:avLst/>
          </a:prstGeom>
          <a:noFill/>
          <a:ln>
            <a:noFill/>
          </a:ln>
        </p:spPr>
      </p:pic>
      <p:sp>
        <p:nvSpPr>
          <p:cNvPr id="510" name="Shape 510"/>
          <p:cNvSpPr txBox="1"/>
          <p:nvPr/>
        </p:nvSpPr>
        <p:spPr>
          <a:xfrm>
            <a:off x="2494375" y="1362275"/>
            <a:ext cx="4261200" cy="2839200"/>
          </a:xfrm>
          <a:prstGeom prst="rect">
            <a:avLst/>
          </a:prstGeom>
          <a:noFill/>
          <a:ln>
            <a:noFill/>
          </a:ln>
        </p:spPr>
        <p:txBody>
          <a:bodyPr lIns="91425" tIns="91425" rIns="91425" bIns="91425" anchor="ctr" anchorCtr="0">
            <a:noAutofit/>
          </a:bodyPr>
          <a:lstStyle/>
          <a:p>
            <a:pPr lvl="0" algn="ctr" rtl="0">
              <a:spcBef>
                <a:spcPts val="0"/>
              </a:spcBef>
              <a:buNone/>
            </a:pPr>
            <a:r>
              <a:rPr lang="en-US" sz="1800">
                <a:solidFill>
                  <a:srgbClr val="FF9900"/>
                </a:solidFill>
              </a:rPr>
              <a:t> </a:t>
            </a:r>
            <a:r>
              <a:rPr lang="en-US" sz="3000">
                <a:solidFill>
                  <a:srgbClr val="FF9900"/>
                </a:solidFill>
              </a:rPr>
              <a:t>YAI Crisis Intervention</a:t>
            </a:r>
          </a:p>
          <a:p>
            <a:pPr lvl="0" rtl="0">
              <a:spcBef>
                <a:spcPts val="0"/>
              </a:spcBef>
              <a:buNone/>
            </a:pPr>
            <a:r>
              <a:rPr lang="en-US" sz="3000">
                <a:solidFill>
                  <a:srgbClr val="FF9900"/>
                </a:solidFill>
              </a:rPr>
              <a:t>       212 273 6200 </a:t>
            </a:r>
          </a:p>
          <a:p>
            <a:pPr lvl="0" rtl="0">
              <a:spcBef>
                <a:spcPts val="0"/>
              </a:spcBef>
              <a:buNone/>
            </a:pPr>
            <a:endParaRPr sz="3000">
              <a:solidFill>
                <a:srgbClr val="FF9900"/>
              </a:solidFill>
            </a:endParaRPr>
          </a:p>
          <a:p>
            <a:pPr lvl="0" algn="ctr" rtl="0">
              <a:spcBef>
                <a:spcPts val="0"/>
              </a:spcBef>
              <a:buNone/>
            </a:pPr>
            <a:r>
              <a:rPr lang="en-US" sz="3000">
                <a:solidFill>
                  <a:srgbClr val="FF9900"/>
                </a:solidFil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p:nvPr/>
        </p:nvSpPr>
        <p:spPr>
          <a:xfrm>
            <a:off x="1185532" y="143535"/>
            <a:ext cx="7010400" cy="609599"/>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rPr>
              <a:t>WHAT IS A CRISIS?</a:t>
            </a:r>
          </a:p>
        </p:txBody>
      </p:sp>
      <p:sp>
        <p:nvSpPr>
          <p:cNvPr id="188" name="Shape 188"/>
          <p:cNvSpPr/>
          <p:nvPr/>
        </p:nvSpPr>
        <p:spPr>
          <a:xfrm>
            <a:off x="1534925" y="2034175"/>
            <a:ext cx="6267600" cy="1889400"/>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3000" b="1">
                <a:solidFill>
                  <a:srgbClr val="DA0000"/>
                </a:solidFill>
                <a:latin typeface="Arial"/>
                <a:ea typeface="Arial"/>
                <a:cs typeface="Arial"/>
                <a:sym typeface="Arial"/>
              </a:rPr>
              <a:t>CRISIS</a:t>
            </a:r>
          </a:p>
        </p:txBody>
      </p:sp>
      <p:sp>
        <p:nvSpPr>
          <p:cNvPr id="189" name="Shape 189"/>
          <p:cNvSpPr/>
          <p:nvPr/>
        </p:nvSpPr>
        <p:spPr>
          <a:xfrm>
            <a:off x="0" y="3701950"/>
            <a:ext cx="3355200" cy="2847000"/>
          </a:xfrm>
          <a:custGeom>
            <a:avLst/>
            <a:gdLst/>
            <a:ahLst/>
            <a:cxnLst/>
            <a:rect l="0" t="0" r="0" b="0"/>
            <a:pathLst>
              <a:path w="120000" h="120000" extrusionOk="0">
                <a:moveTo>
                  <a:pt x="0" y="120000"/>
                </a:moveTo>
                <a:cubicBezTo>
                  <a:pt x="13794" y="108000"/>
                  <a:pt x="106205" y="5560"/>
                  <a:pt x="106205" y="5560"/>
                </a:cubicBezTo>
                <a:cubicBezTo>
                  <a:pt x="101161" y="5268"/>
                  <a:pt x="101161" y="5268"/>
                  <a:pt x="101161" y="5268"/>
                </a:cubicBezTo>
                <a:cubicBezTo>
                  <a:pt x="114363" y="0"/>
                  <a:pt x="114363" y="0"/>
                  <a:pt x="114363" y="0"/>
                </a:cubicBezTo>
                <a:cubicBezTo>
                  <a:pt x="120000" y="6439"/>
                  <a:pt x="120000" y="6439"/>
                  <a:pt x="120000" y="6439"/>
                </a:cubicBezTo>
                <a:cubicBezTo>
                  <a:pt x="113473" y="6439"/>
                  <a:pt x="113473" y="6439"/>
                  <a:pt x="113473" y="6439"/>
                </a:cubicBezTo>
                <a:cubicBezTo>
                  <a:pt x="48355" y="117951"/>
                  <a:pt x="48355" y="117951"/>
                  <a:pt x="48355" y="117951"/>
                </a:cubicBezTo>
                <a:lnTo>
                  <a:pt x="0" y="120000"/>
                </a:lnTo>
                <a:close/>
              </a:path>
            </a:pathLst>
          </a:custGeom>
          <a:gradFill>
            <a:gsLst>
              <a:gs pos="0">
                <a:srgbClr val="009E13"/>
              </a:gs>
              <a:gs pos="35000">
                <a:srgbClr val="009E13"/>
              </a:gs>
              <a:gs pos="100000">
                <a:schemeClr val="accent3"/>
              </a:gs>
            </a:gsLst>
            <a:lin ang="5400000" scaled="0"/>
          </a:gradFill>
          <a:ln>
            <a:noFill/>
          </a:ln>
          <a:effectLst>
            <a:outerShdw blurRad="57785" dist="33019" dir="3180000" algn="ctr">
              <a:srgbClr val="000000">
                <a:alpha val="29803"/>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90" name="Shape 190"/>
          <p:cNvGrpSpPr/>
          <p:nvPr/>
        </p:nvGrpSpPr>
        <p:grpSpPr>
          <a:xfrm>
            <a:off x="2430639" y="3829572"/>
            <a:ext cx="3247470" cy="3028297"/>
            <a:chOff x="2483329" y="481424"/>
            <a:chExt cx="3533700" cy="5696571"/>
          </a:xfrm>
        </p:grpSpPr>
        <p:sp>
          <p:nvSpPr>
            <p:cNvPr id="191" name="Shape 191"/>
            <p:cNvSpPr/>
            <p:nvPr/>
          </p:nvSpPr>
          <p:spPr>
            <a:xfrm>
              <a:off x="4197245" y="481424"/>
              <a:ext cx="1071300" cy="438299"/>
            </a:xfrm>
            <a:custGeom>
              <a:avLst/>
              <a:gdLst/>
              <a:ahLst/>
              <a:cxnLst/>
              <a:rect l="0" t="0" r="0" b="0"/>
              <a:pathLst>
                <a:path w="120000" h="120000" extrusionOk="0">
                  <a:moveTo>
                    <a:pt x="0" y="0"/>
                  </a:moveTo>
                  <a:lnTo>
                    <a:pt x="59891" y="120000"/>
                  </a:lnTo>
                  <a:lnTo>
                    <a:pt x="120000" y="0"/>
                  </a:lnTo>
                  <a:lnTo>
                    <a:pt x="0" y="0"/>
                  </a:lnTo>
                  <a:close/>
                </a:path>
              </a:pathLst>
            </a:custGeom>
            <a:solidFill>
              <a:srgbClr val="0C45E6"/>
            </a:solidFill>
            <a:ln>
              <a:noFill/>
            </a:ln>
            <a:effectLst>
              <a:outerShdw blurRad="57785" dist="33019" dir="3180000" algn="ctr">
                <a:srgbClr val="000000">
                  <a:alpha val="29803"/>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2" name="Shape 192"/>
            <p:cNvSpPr/>
            <p:nvPr/>
          </p:nvSpPr>
          <p:spPr>
            <a:xfrm>
              <a:off x="2483329" y="804395"/>
              <a:ext cx="3533700" cy="5373600"/>
            </a:xfrm>
            <a:custGeom>
              <a:avLst/>
              <a:gdLst/>
              <a:ahLst/>
              <a:cxnLst/>
              <a:rect l="0" t="0" r="0" b="0"/>
              <a:pathLst>
                <a:path w="120000" h="120000" extrusionOk="0">
                  <a:moveTo>
                    <a:pt x="0" y="120000"/>
                  </a:moveTo>
                  <a:lnTo>
                    <a:pt x="66576" y="49169"/>
                  </a:lnTo>
                  <a:lnTo>
                    <a:pt x="74770" y="0"/>
                  </a:lnTo>
                  <a:lnTo>
                    <a:pt x="80377" y="0"/>
                  </a:lnTo>
                  <a:lnTo>
                    <a:pt x="85983" y="49169"/>
                  </a:lnTo>
                  <a:lnTo>
                    <a:pt x="120000" y="120000"/>
                  </a:lnTo>
                  <a:lnTo>
                    <a:pt x="0" y="120000"/>
                  </a:lnTo>
                  <a:close/>
                </a:path>
              </a:pathLst>
            </a:custGeom>
            <a:gradFill>
              <a:gsLst>
                <a:gs pos="0">
                  <a:srgbClr val="0853E8"/>
                </a:gs>
                <a:gs pos="35000">
                  <a:srgbClr val="0853E8"/>
                </a:gs>
                <a:gs pos="100000">
                  <a:srgbClr val="151ADD"/>
                </a:gs>
              </a:gsLst>
              <a:lin ang="5400000" scaled="0"/>
            </a:gradFill>
            <a:ln>
              <a:noFill/>
            </a:ln>
            <a:effectLst>
              <a:outerShdw blurRad="57785" dist="33019" dir="3180000" algn="ctr">
                <a:srgbClr val="000000">
                  <a:alpha val="29803"/>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93" name="Shape 193"/>
          <p:cNvSpPr/>
          <p:nvPr/>
        </p:nvSpPr>
        <p:spPr>
          <a:xfrm>
            <a:off x="5382100" y="3622800"/>
            <a:ext cx="3040200" cy="3028200"/>
          </a:xfrm>
          <a:custGeom>
            <a:avLst/>
            <a:gdLst/>
            <a:ahLst/>
            <a:cxnLst/>
            <a:rect l="0" t="0" r="0" b="0"/>
            <a:pathLst>
              <a:path w="120000" h="120000" extrusionOk="0">
                <a:moveTo>
                  <a:pt x="34842" y="119729"/>
                </a:moveTo>
                <a:lnTo>
                  <a:pt x="0" y="14722"/>
                </a:lnTo>
                <a:lnTo>
                  <a:pt x="72594" y="14722"/>
                </a:lnTo>
                <a:lnTo>
                  <a:pt x="60340" y="3410"/>
                </a:lnTo>
                <a:lnTo>
                  <a:pt x="51614" y="3410"/>
                </a:lnTo>
                <a:lnTo>
                  <a:pt x="59969" y="0"/>
                </a:lnTo>
                <a:lnTo>
                  <a:pt x="75812" y="2868"/>
                </a:lnTo>
                <a:lnTo>
                  <a:pt x="67395" y="2868"/>
                </a:lnTo>
                <a:lnTo>
                  <a:pt x="98401" y="21488"/>
                </a:lnTo>
                <a:lnTo>
                  <a:pt x="22898" y="21488"/>
                </a:lnTo>
                <a:lnTo>
                  <a:pt x="120000" y="120000"/>
                </a:lnTo>
                <a:lnTo>
                  <a:pt x="34842" y="119729"/>
                </a:lnTo>
                <a:close/>
              </a:path>
            </a:pathLst>
          </a:custGeom>
          <a:gradFill>
            <a:gsLst>
              <a:gs pos="0">
                <a:srgbClr val="F6420A"/>
              </a:gs>
              <a:gs pos="35000">
                <a:srgbClr val="F6420A"/>
              </a:gs>
              <a:gs pos="100000">
                <a:srgbClr val="FFC000"/>
              </a:gs>
            </a:gsLst>
            <a:lin ang="5400000" scaled="0"/>
          </a:gradFill>
          <a:ln>
            <a:noFill/>
          </a:ln>
          <a:effectLst>
            <a:outerShdw blurRad="57785" dist="33019" dir="3180000" algn="ctr">
              <a:srgbClr val="000000">
                <a:alpha val="29803"/>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Shape 194"/>
          <p:cNvSpPr/>
          <p:nvPr/>
        </p:nvSpPr>
        <p:spPr>
          <a:xfrm>
            <a:off x="-96950" y="2994075"/>
            <a:ext cx="2281500" cy="1959300"/>
          </a:xfrm>
          <a:prstGeom prst="rect">
            <a:avLst/>
          </a:prstGeom>
          <a:noFill/>
          <a:ln>
            <a:noFill/>
          </a:ln>
        </p:spPr>
        <p:txBody>
          <a:bodyPr lIns="91425" tIns="45700" rIns="91425" bIns="45700" anchor="t" anchorCtr="0">
            <a:noAutofit/>
          </a:bodyPr>
          <a:lstStyle/>
          <a:p>
            <a:pPr marL="457200" marR="0" lvl="0" indent="-311150" algn="l" rtl="0">
              <a:spcBef>
                <a:spcPts val="0"/>
              </a:spcBef>
              <a:spcAft>
                <a:spcPts val="0"/>
              </a:spcAft>
              <a:buClr>
                <a:srgbClr val="4D4D4D"/>
              </a:buClr>
              <a:buSzPct val="100000"/>
              <a:buFont typeface="Calibri"/>
              <a:buChar char="●"/>
            </a:pPr>
            <a:r>
              <a:rPr lang="en-US" sz="1300">
                <a:solidFill>
                  <a:srgbClr val="4D4D4D"/>
                </a:solidFill>
                <a:latin typeface="Calibri"/>
                <a:ea typeface="Calibri"/>
                <a:cs typeface="Calibri"/>
                <a:sym typeface="Calibri"/>
              </a:rPr>
              <a:t>A </a:t>
            </a:r>
            <a:r>
              <a:rPr lang="en-US" sz="1300" b="1">
                <a:solidFill>
                  <a:srgbClr val="4D4D4D"/>
                </a:solidFill>
                <a:latin typeface="Calibri"/>
                <a:ea typeface="Calibri"/>
                <a:cs typeface="Calibri"/>
                <a:sym typeface="Calibri"/>
              </a:rPr>
              <a:t>perpetual</a:t>
            </a:r>
            <a:r>
              <a:rPr lang="en-US" sz="1300">
                <a:solidFill>
                  <a:srgbClr val="4D4D4D"/>
                </a:solidFill>
                <a:latin typeface="Calibri"/>
                <a:ea typeface="Calibri"/>
                <a:cs typeface="Calibri"/>
                <a:sym typeface="Calibri"/>
              </a:rPr>
              <a:t> crisis               is a type of Crisis situation that repeats itself over a period of time.                         Family has tried everything and has become overwhelmed.</a:t>
            </a:r>
          </a:p>
        </p:txBody>
      </p:sp>
      <p:sp>
        <p:nvSpPr>
          <p:cNvPr id="195" name="Shape 195"/>
          <p:cNvSpPr/>
          <p:nvPr/>
        </p:nvSpPr>
        <p:spPr>
          <a:xfrm>
            <a:off x="7052675" y="1561725"/>
            <a:ext cx="1899000" cy="892500"/>
          </a:xfrm>
          <a:prstGeom prst="rect">
            <a:avLst/>
          </a:prstGeom>
          <a:noFill/>
          <a:ln>
            <a:noFill/>
          </a:ln>
        </p:spPr>
        <p:txBody>
          <a:bodyPr lIns="91425" tIns="45700" rIns="91425" bIns="45700" anchor="t" anchorCtr="0">
            <a:noAutofit/>
          </a:bodyPr>
          <a:lstStyle/>
          <a:p>
            <a:pPr marL="457200" lvl="0" indent="-304800" rtl="0">
              <a:lnSpc>
                <a:spcPct val="115000"/>
              </a:lnSpc>
              <a:spcBef>
                <a:spcPts val="600"/>
              </a:spcBef>
              <a:buClr>
                <a:srgbClr val="404040"/>
              </a:buClr>
              <a:buSzPct val="100000"/>
              <a:buChar char="●"/>
            </a:pPr>
            <a:r>
              <a:rPr lang="en-US" sz="1200">
                <a:solidFill>
                  <a:srgbClr val="404040"/>
                </a:solidFill>
              </a:rPr>
              <a:t>Crises often stem from a problem in either the psychosocial, physical environment or financial hardship .</a:t>
            </a:r>
          </a:p>
          <a:p>
            <a:pPr marL="0" marR="0" lvl="0" indent="0" algn="ctr" rtl="0">
              <a:spcBef>
                <a:spcPts val="0"/>
              </a:spcBef>
              <a:spcAft>
                <a:spcPts val="0"/>
              </a:spcAft>
              <a:buNone/>
            </a:pPr>
            <a:endParaRPr sz="900">
              <a:solidFill>
                <a:srgbClr val="4D4D4D"/>
              </a:solidFill>
              <a:latin typeface="Calibri"/>
              <a:ea typeface="Calibri"/>
              <a:cs typeface="Calibri"/>
              <a:sym typeface="Calibri"/>
            </a:endParaRPr>
          </a:p>
        </p:txBody>
      </p:sp>
      <p:sp>
        <p:nvSpPr>
          <p:cNvPr id="196" name="Shape 196"/>
          <p:cNvSpPr/>
          <p:nvPr/>
        </p:nvSpPr>
        <p:spPr>
          <a:xfrm>
            <a:off x="480550" y="753125"/>
            <a:ext cx="3533700" cy="1043100"/>
          </a:xfrm>
          <a:prstGeom prst="rect">
            <a:avLst/>
          </a:prstGeom>
          <a:noFill/>
          <a:ln>
            <a:noFill/>
          </a:ln>
        </p:spPr>
        <p:txBody>
          <a:bodyPr lIns="91425" tIns="45700" rIns="91425" bIns="45700" anchor="t" anchorCtr="0">
            <a:noAutofit/>
          </a:bodyPr>
          <a:lstStyle/>
          <a:p>
            <a:pPr marL="457200" lvl="0" indent="-304800" rtl="0">
              <a:lnSpc>
                <a:spcPct val="115000"/>
              </a:lnSpc>
              <a:spcBef>
                <a:spcPts val="600"/>
              </a:spcBef>
              <a:buClr>
                <a:srgbClr val="404040"/>
              </a:buClr>
              <a:buSzPct val="100000"/>
              <a:buChar char="●"/>
            </a:pPr>
            <a:r>
              <a:rPr lang="en-US" sz="1200">
                <a:solidFill>
                  <a:srgbClr val="404040"/>
                </a:solidFill>
              </a:rPr>
              <a:t>A time of intense difficulty, trouble, or danger.</a:t>
            </a:r>
          </a:p>
          <a:p>
            <a:pPr marL="457200" lvl="0" indent="-304800" rtl="0">
              <a:lnSpc>
                <a:spcPct val="115000"/>
              </a:lnSpc>
              <a:spcBef>
                <a:spcPts val="600"/>
              </a:spcBef>
              <a:buClr>
                <a:srgbClr val="404040"/>
              </a:buClr>
              <a:buSzPct val="100000"/>
              <a:buChar char="●"/>
            </a:pPr>
            <a:r>
              <a:rPr lang="en-US" sz="1200">
                <a:solidFill>
                  <a:srgbClr val="404040"/>
                </a:solidFill>
              </a:rPr>
              <a:t>An event or situation that significantly compromises a person’s ability to function or provide care to the person with a disability. </a:t>
            </a:r>
          </a:p>
          <a:p>
            <a:pPr marL="0" marR="0" lvl="0" indent="0" algn="r" rtl="0">
              <a:spcBef>
                <a:spcPts val="0"/>
              </a:spcBef>
              <a:spcAft>
                <a:spcPts val="0"/>
              </a:spcAft>
              <a:buNone/>
            </a:pPr>
            <a:endParaRPr sz="1300">
              <a:solidFill>
                <a:srgbClr val="4D4D4D"/>
              </a:solidFill>
              <a:latin typeface="Calibri"/>
              <a:ea typeface="Calibri"/>
              <a:cs typeface="Calibri"/>
              <a:sym typeface="Calibri"/>
            </a:endParaRPr>
          </a:p>
        </p:txBody>
      </p:sp>
      <p:sp>
        <p:nvSpPr>
          <p:cNvPr id="197" name="Shape 197"/>
          <p:cNvSpPr/>
          <p:nvPr/>
        </p:nvSpPr>
        <p:spPr>
          <a:xfrm>
            <a:off x="3168250" y="5824625"/>
            <a:ext cx="2145000" cy="4923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500">
                <a:solidFill>
                  <a:schemeClr val="lt1"/>
                </a:solidFill>
              </a:rPr>
              <a:t>Environment</a:t>
            </a:r>
          </a:p>
        </p:txBody>
      </p:sp>
      <p:sp>
        <p:nvSpPr>
          <p:cNvPr id="198" name="Shape 198"/>
          <p:cNvSpPr/>
          <p:nvPr/>
        </p:nvSpPr>
        <p:spPr>
          <a:xfrm>
            <a:off x="290897" y="5763725"/>
            <a:ext cx="2281500" cy="708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1C1C1C"/>
                </a:solidFill>
              </a:rPr>
              <a:t>Psychosocial</a:t>
            </a:r>
          </a:p>
        </p:txBody>
      </p:sp>
      <p:sp>
        <p:nvSpPr>
          <p:cNvPr id="199" name="Shape 199"/>
          <p:cNvSpPr/>
          <p:nvPr/>
        </p:nvSpPr>
        <p:spPr>
          <a:xfrm>
            <a:off x="6090525" y="5665325"/>
            <a:ext cx="2145000" cy="708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1C1C1C"/>
                </a:solidFill>
                <a:latin typeface="Arial"/>
                <a:ea typeface="Arial"/>
                <a:cs typeface="Arial"/>
                <a:sym typeface="Arial"/>
              </a:rPr>
              <a:t>Financ</a:t>
            </a:r>
            <a:r>
              <a:rPr lang="en-US" sz="2400">
                <a:solidFill>
                  <a:srgbClr val="1C1C1C"/>
                </a:solidFill>
              </a:rPr>
              <a:t>ia</a:t>
            </a:r>
            <a:r>
              <a:rPr lang="en-US" sz="2400">
                <a:solidFill>
                  <a:srgbClr val="1C1C1C"/>
                </a:solidFill>
                <a:latin typeface="Arial"/>
                <a:ea typeface="Arial"/>
                <a:cs typeface="Arial"/>
                <a:sym typeface="Arial"/>
              </a:rPr>
              <a:t>l</a:t>
            </a:r>
          </a:p>
        </p:txBody>
      </p:sp>
      <p:sp>
        <p:nvSpPr>
          <p:cNvPr id="200" name="Shape 200"/>
          <p:cNvSpPr/>
          <p:nvPr/>
        </p:nvSpPr>
        <p:spPr>
          <a:xfrm>
            <a:off x="0" y="6471725"/>
            <a:ext cx="9144000" cy="4293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201" name="Shape 201" descr="YAI_logo_white.png"/>
          <p:cNvPicPr preferRelativeResize="0"/>
          <p:nvPr/>
        </p:nvPicPr>
        <p:blipFill rotWithShape="1">
          <a:blip r:embed="rId3">
            <a:alphaModFix/>
          </a:blip>
          <a:srcRect/>
          <a:stretch/>
        </p:blipFill>
        <p:spPr>
          <a:xfrm>
            <a:off x="140725" y="6548875"/>
            <a:ext cx="3254100" cy="30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6113225" y="2049462"/>
            <a:ext cx="1832700" cy="4111500"/>
          </a:xfrm>
          <a:prstGeom prst="rect">
            <a:avLst/>
          </a:prstGeom>
          <a:gradFill>
            <a:gsLst>
              <a:gs pos="0">
                <a:srgbClr val="AFAFAF"/>
              </a:gs>
              <a:gs pos="10000">
                <a:srgbClr val="AFAFAF"/>
              </a:gs>
              <a:gs pos="77000">
                <a:srgbClr val="D8D8D8"/>
              </a:gs>
              <a:gs pos="100000">
                <a:srgbClr val="D8D8D8"/>
              </a:gs>
            </a:gsLst>
            <a:lin ang="15600000" scaled="0"/>
          </a:gradFill>
          <a:ln w="9525" cap="flat" cmpd="sng">
            <a:solidFill>
              <a:srgbClr val="49494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7" name="Shape 207"/>
          <p:cNvSpPr/>
          <p:nvPr/>
        </p:nvSpPr>
        <p:spPr>
          <a:xfrm>
            <a:off x="3417875" y="1951350"/>
            <a:ext cx="1832700" cy="4238400"/>
          </a:xfrm>
          <a:prstGeom prst="rect">
            <a:avLst/>
          </a:prstGeom>
          <a:gradFill>
            <a:gsLst>
              <a:gs pos="0">
                <a:srgbClr val="AFAFAF"/>
              </a:gs>
              <a:gs pos="10000">
                <a:srgbClr val="AFAFAF"/>
              </a:gs>
              <a:gs pos="77000">
                <a:srgbClr val="D8D8D8"/>
              </a:gs>
              <a:gs pos="100000">
                <a:srgbClr val="D8D8D8"/>
              </a:gs>
            </a:gsLst>
            <a:lin ang="15600000" scaled="0"/>
          </a:gradFill>
          <a:ln w="9525" cap="flat" cmpd="sng">
            <a:solidFill>
              <a:srgbClr val="49494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Shape 208"/>
          <p:cNvSpPr/>
          <p:nvPr/>
        </p:nvSpPr>
        <p:spPr>
          <a:xfrm>
            <a:off x="722650" y="1911750"/>
            <a:ext cx="1832700" cy="4278000"/>
          </a:xfrm>
          <a:prstGeom prst="rect">
            <a:avLst/>
          </a:prstGeom>
          <a:gradFill>
            <a:gsLst>
              <a:gs pos="0">
                <a:srgbClr val="AFAFAF"/>
              </a:gs>
              <a:gs pos="10000">
                <a:srgbClr val="AFAFAF"/>
              </a:gs>
              <a:gs pos="77000">
                <a:srgbClr val="D8D8D8"/>
              </a:gs>
              <a:gs pos="100000">
                <a:srgbClr val="D8D8D8"/>
              </a:gs>
            </a:gsLst>
            <a:lin ang="15600000" scaled="0"/>
          </a:gradFill>
          <a:ln w="9525" cap="flat" cmpd="sng">
            <a:solidFill>
              <a:srgbClr val="49494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Shape 209"/>
          <p:cNvSpPr/>
          <p:nvPr/>
        </p:nvSpPr>
        <p:spPr>
          <a:xfrm>
            <a:off x="1066800" y="78724"/>
            <a:ext cx="7010400" cy="584700"/>
          </a:xfrm>
          <a:prstGeom prst="roundRect">
            <a:avLst>
              <a:gd name="adj" fmla="val 0"/>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600" b="1">
                <a:solidFill>
                  <a:schemeClr val="dk1"/>
                </a:solidFill>
              </a:rPr>
              <a:t>                 </a:t>
            </a:r>
            <a:r>
              <a:rPr lang="en-US" sz="2600" b="1">
                <a:solidFill>
                  <a:schemeClr val="dk1"/>
                </a:solidFill>
                <a:latin typeface="Arial"/>
                <a:ea typeface="Arial"/>
                <a:cs typeface="Arial"/>
                <a:sym typeface="Arial"/>
              </a:rPr>
              <a:t>CRISIS </a:t>
            </a:r>
            <a:r>
              <a:rPr lang="en-US" sz="2600" b="1">
                <a:solidFill>
                  <a:schemeClr val="dk1"/>
                </a:solidFill>
              </a:rPr>
              <a:t>FACTORS</a:t>
            </a:r>
          </a:p>
        </p:txBody>
      </p:sp>
      <p:sp>
        <p:nvSpPr>
          <p:cNvPr id="210" name="Shape 210"/>
          <p:cNvSpPr/>
          <p:nvPr/>
        </p:nvSpPr>
        <p:spPr>
          <a:xfrm>
            <a:off x="696450" y="713924"/>
            <a:ext cx="2142600" cy="1137900"/>
          </a:xfrm>
          <a:prstGeom prst="notchedRightArrow">
            <a:avLst>
              <a:gd name="adj1" fmla="val 100000"/>
              <a:gd name="adj2" fmla="val 28590"/>
            </a:avLst>
          </a:prstGeom>
          <a:gradFill>
            <a:gsLst>
              <a:gs pos="0">
                <a:srgbClr val="00AF15"/>
              </a:gs>
              <a:gs pos="100000">
                <a:srgbClr val="11D911"/>
              </a:gs>
            </a:gsLst>
            <a:lin ang="16200000" scaled="0"/>
          </a:gradFill>
          <a:ln w="25400" cap="flat" cmpd="sng">
            <a:solidFill>
              <a:srgbClr val="00AF1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Shape 211"/>
          <p:cNvSpPr/>
          <p:nvPr/>
        </p:nvSpPr>
        <p:spPr>
          <a:xfrm>
            <a:off x="7190849" y="3912275"/>
            <a:ext cx="1515000" cy="1600500"/>
          </a:xfrm>
          <a:prstGeom prst="rect">
            <a:avLst/>
          </a:prstGeom>
          <a:noFill/>
          <a:ln>
            <a:noFill/>
          </a:ln>
        </p:spPr>
        <p:txBody>
          <a:bodyPr lIns="91425" tIns="45700" rIns="91425" bIns="45700" anchor="t" anchorCtr="0">
            <a:noAutofit/>
          </a:bodyPr>
          <a:lstStyle/>
          <a:p>
            <a:pPr marR="0" lvl="0" algn="just" rtl="0">
              <a:spcBef>
                <a:spcPts val="0"/>
              </a:spcBef>
              <a:spcAft>
                <a:spcPts val="0"/>
              </a:spcAft>
              <a:buNone/>
            </a:pPr>
            <a:endParaRPr/>
          </a:p>
        </p:txBody>
      </p:sp>
      <p:sp>
        <p:nvSpPr>
          <p:cNvPr id="212" name="Shape 212"/>
          <p:cNvSpPr/>
          <p:nvPr/>
        </p:nvSpPr>
        <p:spPr>
          <a:xfrm>
            <a:off x="3373750" y="683924"/>
            <a:ext cx="2142600" cy="1197900"/>
          </a:xfrm>
          <a:prstGeom prst="notchedRightArrow">
            <a:avLst>
              <a:gd name="adj1" fmla="val 100000"/>
              <a:gd name="adj2" fmla="val 28590"/>
            </a:avLst>
          </a:prstGeom>
          <a:gradFill>
            <a:gsLst>
              <a:gs pos="0">
                <a:srgbClr val="151ADD"/>
              </a:gs>
              <a:gs pos="100000">
                <a:srgbClr val="0853E8"/>
              </a:gs>
            </a:gsLst>
            <a:lin ang="16200000" scaled="0"/>
          </a:gra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Shape 213"/>
          <p:cNvSpPr/>
          <p:nvPr/>
        </p:nvSpPr>
        <p:spPr>
          <a:xfrm>
            <a:off x="889311" y="1080757"/>
            <a:ext cx="1887557"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a:solidFill>
                <a:srgbClr val="1C1C1C"/>
              </a:solidFill>
            </a:endParaRPr>
          </a:p>
          <a:p>
            <a:pPr marL="0" marR="0" lvl="0" indent="0" algn="l" rtl="0">
              <a:spcBef>
                <a:spcPts val="0"/>
              </a:spcBef>
              <a:spcAft>
                <a:spcPts val="0"/>
              </a:spcAft>
              <a:buSzPct val="25000"/>
              <a:buNone/>
            </a:pPr>
            <a:r>
              <a:rPr lang="en-US" sz="2000">
                <a:solidFill>
                  <a:srgbClr val="1C1C1C"/>
                </a:solidFill>
              </a:rPr>
              <a:t> </a:t>
            </a:r>
            <a:r>
              <a:rPr lang="en-US" sz="1800" b="1">
                <a:solidFill>
                  <a:schemeClr val="lt1"/>
                </a:solidFill>
              </a:rPr>
              <a:t>Psychosocial</a:t>
            </a:r>
          </a:p>
        </p:txBody>
      </p:sp>
      <p:sp>
        <p:nvSpPr>
          <p:cNvPr id="214" name="Shape 214"/>
          <p:cNvSpPr/>
          <p:nvPr/>
        </p:nvSpPr>
        <p:spPr>
          <a:xfrm>
            <a:off x="3421150" y="1215525"/>
            <a:ext cx="2047800" cy="58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a:p>
          <a:p>
            <a:pPr marL="0" marR="0" lvl="0" indent="0" algn="ctr" rtl="0">
              <a:spcBef>
                <a:spcPts val="0"/>
              </a:spcBef>
              <a:spcAft>
                <a:spcPts val="0"/>
              </a:spcAft>
              <a:buSzPct val="25000"/>
              <a:buNone/>
            </a:pPr>
            <a:r>
              <a:rPr lang="en-US" sz="1600" b="1">
                <a:solidFill>
                  <a:schemeClr val="lt1"/>
                </a:solidFill>
              </a:rPr>
              <a:t>Environmental</a:t>
            </a:r>
          </a:p>
        </p:txBody>
      </p:sp>
      <p:sp>
        <p:nvSpPr>
          <p:cNvPr id="215" name="Shape 215"/>
          <p:cNvSpPr/>
          <p:nvPr/>
        </p:nvSpPr>
        <p:spPr>
          <a:xfrm>
            <a:off x="4741826" y="1274083"/>
            <a:ext cx="1887599" cy="338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p:txBody>
      </p:sp>
      <p:sp>
        <p:nvSpPr>
          <p:cNvPr id="216" name="Shape 216"/>
          <p:cNvSpPr/>
          <p:nvPr/>
        </p:nvSpPr>
        <p:spPr>
          <a:xfrm>
            <a:off x="7190849" y="1160500"/>
            <a:ext cx="1674600" cy="58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400" b="1">
              <a:solidFill>
                <a:schemeClr val="lt1"/>
              </a:solidFill>
            </a:endParaRPr>
          </a:p>
        </p:txBody>
      </p:sp>
      <p:sp>
        <p:nvSpPr>
          <p:cNvPr id="217" name="Shape 217"/>
          <p:cNvSpPr/>
          <p:nvPr/>
        </p:nvSpPr>
        <p:spPr>
          <a:xfrm>
            <a:off x="6127900" y="3201200"/>
            <a:ext cx="1803600" cy="2959800"/>
          </a:xfrm>
          <a:prstGeom prst="rect">
            <a:avLst/>
          </a:prstGeom>
          <a:noFill/>
          <a:ln>
            <a:noFill/>
          </a:ln>
        </p:spPr>
        <p:txBody>
          <a:bodyPr lIns="91425" tIns="45700" rIns="91425" bIns="45700" anchor="t" anchorCtr="0">
            <a:noAutofit/>
          </a:bodyPr>
          <a:lstStyle/>
          <a:p>
            <a:pPr marR="0" lvl="0" algn="just" rtl="0">
              <a:spcBef>
                <a:spcPts val="0"/>
              </a:spcBef>
              <a:spcAft>
                <a:spcPts val="0"/>
              </a:spcAft>
              <a:buNone/>
            </a:pPr>
            <a:r>
              <a:rPr lang="en-US" sz="1200"/>
              <a:t>-Lack</a:t>
            </a:r>
          </a:p>
          <a:p>
            <a:pPr marR="0" lvl="0" algn="just" rtl="0">
              <a:spcBef>
                <a:spcPts val="0"/>
              </a:spcBef>
              <a:spcAft>
                <a:spcPts val="0"/>
              </a:spcAft>
              <a:buNone/>
            </a:pPr>
            <a:r>
              <a:rPr lang="en-US" sz="1200"/>
              <a:t> of employment/income.</a:t>
            </a:r>
          </a:p>
          <a:p>
            <a:pPr marR="0" lvl="0" algn="just" rtl="0">
              <a:spcBef>
                <a:spcPts val="0"/>
              </a:spcBef>
              <a:spcAft>
                <a:spcPts val="0"/>
              </a:spcAft>
              <a:buNone/>
            </a:pPr>
            <a:endParaRPr sz="1200"/>
          </a:p>
          <a:p>
            <a:pPr marR="0" lvl="0" algn="just" rtl="0">
              <a:spcBef>
                <a:spcPts val="0"/>
              </a:spcBef>
              <a:spcAft>
                <a:spcPts val="0"/>
              </a:spcAft>
              <a:buNone/>
            </a:pPr>
            <a:r>
              <a:rPr lang="en-US" sz="1200"/>
              <a:t>-Lack of </a:t>
            </a:r>
          </a:p>
          <a:p>
            <a:pPr marR="0" lvl="0" algn="just" rtl="0">
              <a:spcBef>
                <a:spcPts val="0"/>
              </a:spcBef>
              <a:spcAft>
                <a:spcPts val="0"/>
              </a:spcAft>
              <a:buNone/>
            </a:pPr>
            <a:r>
              <a:rPr lang="en-US" sz="1200"/>
              <a:t>government subsidies/</a:t>
            </a:r>
          </a:p>
          <a:p>
            <a:pPr marR="0" lvl="0" algn="just" rtl="0">
              <a:spcBef>
                <a:spcPts val="0"/>
              </a:spcBef>
              <a:spcAft>
                <a:spcPts val="0"/>
              </a:spcAft>
              <a:buNone/>
            </a:pPr>
            <a:r>
              <a:rPr lang="en-US" sz="1200"/>
              <a:t>entitlements.</a:t>
            </a:r>
          </a:p>
          <a:p>
            <a:pPr marR="0" lvl="0" algn="just" rtl="0">
              <a:spcBef>
                <a:spcPts val="0"/>
              </a:spcBef>
              <a:spcAft>
                <a:spcPts val="0"/>
              </a:spcAft>
              <a:buNone/>
            </a:pPr>
            <a:endParaRPr sz="1200"/>
          </a:p>
          <a:p>
            <a:pPr marR="0" lvl="0" algn="just" rtl="0">
              <a:spcBef>
                <a:spcPts val="0"/>
              </a:spcBef>
              <a:spcAft>
                <a:spcPts val="0"/>
              </a:spcAft>
              <a:buNone/>
            </a:pPr>
            <a:r>
              <a:rPr lang="en-US" sz="1200"/>
              <a:t>-Lack of </a:t>
            </a:r>
          </a:p>
          <a:p>
            <a:pPr marR="0" lvl="0" algn="just" rtl="0">
              <a:spcBef>
                <a:spcPts val="0"/>
              </a:spcBef>
              <a:spcAft>
                <a:spcPts val="0"/>
              </a:spcAft>
              <a:buNone/>
            </a:pPr>
            <a:r>
              <a:rPr lang="en-US" sz="1200"/>
              <a:t>medical insurance.</a:t>
            </a:r>
          </a:p>
          <a:p>
            <a:pPr marR="0" lvl="0" algn="just" rtl="0">
              <a:spcBef>
                <a:spcPts val="0"/>
              </a:spcBef>
              <a:spcAft>
                <a:spcPts val="0"/>
              </a:spcAft>
              <a:buNone/>
            </a:pPr>
            <a:endParaRPr sz="1200"/>
          </a:p>
          <a:p>
            <a:pPr marR="0" lvl="0" algn="just" rtl="0">
              <a:spcBef>
                <a:spcPts val="0"/>
              </a:spcBef>
              <a:spcAft>
                <a:spcPts val="0"/>
              </a:spcAft>
              <a:buNone/>
            </a:pPr>
            <a:r>
              <a:rPr lang="en-US" sz="1200"/>
              <a:t>-Financial Debt/lack of </a:t>
            </a:r>
          </a:p>
          <a:p>
            <a:pPr marR="0" lvl="0" algn="just" rtl="0">
              <a:spcBef>
                <a:spcPts val="0"/>
              </a:spcBef>
              <a:spcAft>
                <a:spcPts val="0"/>
              </a:spcAft>
              <a:buNone/>
            </a:pPr>
            <a:r>
              <a:rPr lang="en-US" sz="1200"/>
              <a:t>knowledge about</a:t>
            </a:r>
          </a:p>
          <a:p>
            <a:pPr marR="0" lvl="0" algn="just" rtl="0">
              <a:spcBef>
                <a:spcPts val="0"/>
              </a:spcBef>
              <a:spcAft>
                <a:spcPts val="0"/>
              </a:spcAft>
              <a:buNone/>
            </a:pPr>
            <a:r>
              <a:rPr lang="en-US" sz="1200"/>
              <a:t>financial solutions.</a:t>
            </a:r>
          </a:p>
        </p:txBody>
      </p:sp>
      <p:sp>
        <p:nvSpPr>
          <p:cNvPr id="218" name="Shape 218"/>
          <p:cNvSpPr/>
          <p:nvPr/>
        </p:nvSpPr>
        <p:spPr>
          <a:xfrm>
            <a:off x="3442600" y="3201150"/>
            <a:ext cx="1803600" cy="2988600"/>
          </a:xfrm>
          <a:prstGeom prst="rect">
            <a:avLst/>
          </a:prstGeom>
          <a:noFill/>
          <a:ln>
            <a:noFill/>
          </a:ln>
        </p:spPr>
        <p:txBody>
          <a:bodyPr lIns="91425" tIns="45700" rIns="91425" bIns="45700" anchor="t" anchorCtr="0">
            <a:noAutofit/>
          </a:bodyPr>
          <a:lstStyle/>
          <a:p>
            <a:pPr marR="0" lvl="0" algn="just" rtl="0">
              <a:spcBef>
                <a:spcPts val="0"/>
              </a:spcBef>
              <a:spcAft>
                <a:spcPts val="0"/>
              </a:spcAft>
              <a:buNone/>
            </a:pPr>
            <a:r>
              <a:rPr lang="en-US" sz="1200"/>
              <a:t>-Educational problems/inadequate settings.</a:t>
            </a:r>
          </a:p>
          <a:p>
            <a:pPr marR="0" lvl="0" algn="just" rtl="0">
              <a:spcBef>
                <a:spcPts val="0"/>
              </a:spcBef>
              <a:spcAft>
                <a:spcPts val="0"/>
              </a:spcAft>
              <a:buNone/>
            </a:pPr>
            <a:endParaRPr sz="1200"/>
          </a:p>
          <a:p>
            <a:pPr marR="0" lvl="0" algn="just" rtl="0">
              <a:spcBef>
                <a:spcPts val="0"/>
              </a:spcBef>
              <a:spcAft>
                <a:spcPts val="0"/>
              </a:spcAft>
              <a:buNone/>
            </a:pPr>
            <a:r>
              <a:rPr lang="en-US" sz="1200"/>
              <a:t>-Immigration status.</a:t>
            </a:r>
          </a:p>
          <a:p>
            <a:pPr marR="0" lvl="0" algn="just" rtl="0">
              <a:spcBef>
                <a:spcPts val="0"/>
              </a:spcBef>
              <a:spcAft>
                <a:spcPts val="0"/>
              </a:spcAft>
              <a:buNone/>
            </a:pPr>
            <a:endParaRPr sz="1200"/>
          </a:p>
          <a:p>
            <a:pPr marR="0" lvl="0" algn="just" rtl="0">
              <a:spcBef>
                <a:spcPts val="0"/>
              </a:spcBef>
              <a:spcAft>
                <a:spcPts val="0"/>
              </a:spcAft>
              <a:buNone/>
            </a:pPr>
            <a:r>
              <a:rPr lang="en-US" sz="1200"/>
              <a:t>-Housing conditions/potential eviction.</a:t>
            </a:r>
          </a:p>
          <a:p>
            <a:pPr marR="0" lvl="0" algn="just" rtl="0">
              <a:spcBef>
                <a:spcPts val="0"/>
              </a:spcBef>
              <a:spcAft>
                <a:spcPts val="0"/>
              </a:spcAft>
              <a:buNone/>
            </a:pPr>
            <a:endParaRPr sz="1200"/>
          </a:p>
          <a:p>
            <a:pPr marR="0" lvl="0" algn="just" rtl="0">
              <a:spcBef>
                <a:spcPts val="0"/>
              </a:spcBef>
              <a:spcAft>
                <a:spcPts val="0"/>
              </a:spcAft>
              <a:buNone/>
            </a:pPr>
            <a:r>
              <a:rPr lang="en-US" sz="1200"/>
              <a:t>-Lack of adaptive </a:t>
            </a:r>
          </a:p>
          <a:p>
            <a:pPr marR="0" lvl="0" algn="just" rtl="0">
              <a:spcBef>
                <a:spcPts val="0"/>
              </a:spcBef>
              <a:spcAft>
                <a:spcPts val="0"/>
              </a:spcAft>
              <a:buNone/>
            </a:pPr>
            <a:r>
              <a:rPr lang="en-US" sz="1200"/>
              <a:t>equipment.</a:t>
            </a:r>
          </a:p>
          <a:p>
            <a:pPr marR="0" lvl="0" algn="just" rtl="0">
              <a:spcBef>
                <a:spcPts val="0"/>
              </a:spcBef>
              <a:spcAft>
                <a:spcPts val="0"/>
              </a:spcAft>
              <a:buNone/>
            </a:pPr>
            <a:endParaRPr sz="1200"/>
          </a:p>
          <a:p>
            <a:pPr marR="0" lvl="0" algn="just" rtl="0">
              <a:spcBef>
                <a:spcPts val="0"/>
              </a:spcBef>
              <a:spcAft>
                <a:spcPts val="0"/>
              </a:spcAft>
              <a:buNone/>
            </a:pPr>
            <a:r>
              <a:rPr lang="en-US" sz="1200"/>
              <a:t>-Interactions with </a:t>
            </a:r>
          </a:p>
          <a:p>
            <a:pPr marR="0" lvl="0" algn="just" rtl="0">
              <a:spcBef>
                <a:spcPts val="0"/>
              </a:spcBef>
              <a:spcAft>
                <a:spcPts val="0"/>
              </a:spcAft>
              <a:buNone/>
            </a:pPr>
            <a:r>
              <a:rPr lang="en-US" sz="1200"/>
              <a:t>the legal system/crime/</a:t>
            </a:r>
          </a:p>
          <a:p>
            <a:pPr marR="0" lvl="0" algn="just" rtl="0">
              <a:spcBef>
                <a:spcPts val="0"/>
              </a:spcBef>
              <a:spcAft>
                <a:spcPts val="0"/>
              </a:spcAft>
              <a:buNone/>
            </a:pPr>
            <a:r>
              <a:rPr lang="en-US" sz="1200"/>
              <a:t>harassment.</a:t>
            </a:r>
          </a:p>
          <a:p>
            <a:pPr marR="0" lvl="0" algn="just" rtl="0">
              <a:spcBef>
                <a:spcPts val="0"/>
              </a:spcBef>
              <a:spcAft>
                <a:spcPts val="0"/>
              </a:spcAft>
              <a:buNone/>
            </a:pPr>
            <a:endParaRPr sz="1200"/>
          </a:p>
        </p:txBody>
      </p:sp>
      <p:sp>
        <p:nvSpPr>
          <p:cNvPr id="219" name="Shape 219"/>
          <p:cNvSpPr/>
          <p:nvPr/>
        </p:nvSpPr>
        <p:spPr>
          <a:xfrm>
            <a:off x="689375" y="3201200"/>
            <a:ext cx="1740900" cy="2988600"/>
          </a:xfrm>
          <a:prstGeom prst="rect">
            <a:avLst/>
          </a:prstGeom>
          <a:noFill/>
          <a:ln>
            <a:noFill/>
          </a:ln>
        </p:spPr>
        <p:txBody>
          <a:bodyPr lIns="91425" tIns="45700" rIns="91425" bIns="45700" anchor="t" anchorCtr="0">
            <a:noAutofit/>
          </a:bodyPr>
          <a:lstStyle/>
          <a:p>
            <a:pPr marR="0" lvl="0" algn="just" rtl="0">
              <a:spcBef>
                <a:spcPts val="0"/>
              </a:spcBef>
              <a:spcAft>
                <a:spcPts val="0"/>
              </a:spcAft>
              <a:buNone/>
            </a:pPr>
            <a:r>
              <a:rPr lang="en-US" sz="1300"/>
              <a:t>-</a:t>
            </a:r>
            <a:r>
              <a:rPr lang="en-US" sz="1200"/>
              <a:t>Lack of natural supports/inclusive community resources.</a:t>
            </a:r>
          </a:p>
          <a:p>
            <a:pPr marR="0" lvl="0" algn="just" rtl="0">
              <a:spcBef>
                <a:spcPts val="0"/>
              </a:spcBef>
              <a:spcAft>
                <a:spcPts val="0"/>
              </a:spcAft>
              <a:buNone/>
            </a:pPr>
            <a:endParaRPr sz="1200"/>
          </a:p>
          <a:p>
            <a:pPr marR="0" lvl="0" algn="just" rtl="0">
              <a:spcBef>
                <a:spcPts val="0"/>
              </a:spcBef>
              <a:spcAft>
                <a:spcPts val="0"/>
              </a:spcAft>
              <a:buNone/>
            </a:pPr>
            <a:r>
              <a:rPr lang="en-US"/>
              <a:t>-</a:t>
            </a:r>
            <a:r>
              <a:rPr lang="en-US" sz="1200"/>
              <a:t>Behavior problems.</a:t>
            </a:r>
          </a:p>
          <a:p>
            <a:pPr marR="0" lvl="0" algn="just" rtl="0">
              <a:spcBef>
                <a:spcPts val="0"/>
              </a:spcBef>
              <a:spcAft>
                <a:spcPts val="0"/>
              </a:spcAft>
              <a:buNone/>
            </a:pPr>
            <a:endParaRPr sz="1200"/>
          </a:p>
          <a:p>
            <a:pPr marR="0" lvl="0" algn="just" rtl="0">
              <a:spcBef>
                <a:spcPts val="0"/>
              </a:spcBef>
              <a:spcAft>
                <a:spcPts val="0"/>
              </a:spcAft>
              <a:buNone/>
            </a:pPr>
            <a:r>
              <a:rPr lang="en-US" sz="1200"/>
              <a:t>-Lack of medical and mental health care.</a:t>
            </a:r>
          </a:p>
          <a:p>
            <a:pPr marR="0" lvl="0" algn="just" rtl="0">
              <a:spcBef>
                <a:spcPts val="0"/>
              </a:spcBef>
              <a:spcAft>
                <a:spcPts val="0"/>
              </a:spcAft>
              <a:buNone/>
            </a:pPr>
            <a:endParaRPr sz="1200"/>
          </a:p>
          <a:p>
            <a:pPr marR="0" lvl="0" algn="just" rtl="0">
              <a:spcBef>
                <a:spcPts val="0"/>
              </a:spcBef>
              <a:spcAft>
                <a:spcPts val="0"/>
              </a:spcAft>
              <a:buNone/>
            </a:pPr>
            <a:r>
              <a:rPr lang="en-US" sz="1200"/>
              <a:t>-Interpersonal </a:t>
            </a:r>
          </a:p>
          <a:p>
            <a:pPr marR="0" lvl="0" algn="just" rtl="0">
              <a:spcBef>
                <a:spcPts val="0"/>
              </a:spcBef>
              <a:spcAft>
                <a:spcPts val="0"/>
              </a:spcAft>
              <a:buNone/>
            </a:pPr>
            <a:r>
              <a:rPr lang="en-US" sz="1200"/>
              <a:t>and family conflicts.</a:t>
            </a:r>
          </a:p>
          <a:p>
            <a:pPr marR="0" lvl="0" algn="just" rtl="0">
              <a:spcBef>
                <a:spcPts val="0"/>
              </a:spcBef>
              <a:spcAft>
                <a:spcPts val="0"/>
              </a:spcAft>
              <a:buNone/>
            </a:pPr>
            <a:endParaRPr sz="1200"/>
          </a:p>
          <a:p>
            <a:pPr marR="0" lvl="0" algn="just" rtl="0">
              <a:spcBef>
                <a:spcPts val="0"/>
              </a:spcBef>
              <a:spcAft>
                <a:spcPts val="0"/>
              </a:spcAft>
              <a:buNone/>
            </a:pPr>
            <a:r>
              <a:rPr lang="en-US" sz="1200"/>
              <a:t>-Hospitalization/</a:t>
            </a:r>
          </a:p>
          <a:p>
            <a:pPr marR="0" lvl="0" algn="just" rtl="0">
              <a:spcBef>
                <a:spcPts val="0"/>
              </a:spcBef>
              <a:spcAft>
                <a:spcPts val="0"/>
              </a:spcAft>
              <a:buNone/>
            </a:pPr>
            <a:r>
              <a:rPr lang="en-US" sz="1200"/>
              <a:t>trauma/</a:t>
            </a:r>
          </a:p>
          <a:p>
            <a:pPr marR="0" lvl="0" algn="just" rtl="0">
              <a:spcBef>
                <a:spcPts val="0"/>
              </a:spcBef>
              <a:spcAft>
                <a:spcPts val="0"/>
              </a:spcAft>
              <a:buNone/>
            </a:pPr>
            <a:r>
              <a:rPr lang="en-US" sz="1200"/>
              <a:t>lack of effective coping strategies.</a:t>
            </a:r>
          </a:p>
          <a:p>
            <a:pPr marL="0" marR="0" lvl="0" indent="0" algn="just" rtl="0">
              <a:spcBef>
                <a:spcPts val="0"/>
              </a:spcBef>
              <a:spcAft>
                <a:spcPts val="0"/>
              </a:spcAft>
              <a:buClr>
                <a:schemeClr val="dk1"/>
              </a:buClr>
              <a:buFont typeface="Arial"/>
              <a:buNone/>
            </a:pPr>
            <a:endParaRPr sz="1400">
              <a:solidFill>
                <a:srgbClr val="000000"/>
              </a:solidFill>
              <a:latin typeface="Arial"/>
              <a:ea typeface="Arial"/>
              <a:cs typeface="Arial"/>
              <a:sym typeface="Arial"/>
            </a:endParaRPr>
          </a:p>
          <a:p>
            <a:pPr marR="0" lvl="0" algn="just" rtl="0">
              <a:spcBef>
                <a:spcPts val="0"/>
              </a:spcBef>
              <a:spcAft>
                <a:spcPts val="0"/>
              </a:spcAft>
              <a:buNone/>
            </a:pPr>
            <a:endParaRPr/>
          </a:p>
        </p:txBody>
      </p:sp>
      <p:sp>
        <p:nvSpPr>
          <p:cNvPr id="220" name="Shape 220"/>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221" name="Shape 221"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
        <p:nvSpPr>
          <p:cNvPr id="222" name="Shape 222"/>
          <p:cNvSpPr/>
          <p:nvPr/>
        </p:nvSpPr>
        <p:spPr>
          <a:xfrm>
            <a:off x="6113225" y="753449"/>
            <a:ext cx="2142600" cy="1137900"/>
          </a:xfrm>
          <a:prstGeom prst="notchedRightArrow">
            <a:avLst>
              <a:gd name="adj1" fmla="val 100000"/>
              <a:gd name="adj2" fmla="val 28590"/>
            </a:avLst>
          </a:prstGeom>
          <a:gradFill>
            <a:gsLst>
              <a:gs pos="0">
                <a:schemeClr val="accent5"/>
              </a:gs>
              <a:gs pos="10000">
                <a:schemeClr val="accent5"/>
              </a:gs>
              <a:gs pos="77000">
                <a:schemeClr val="accent6"/>
              </a:gs>
              <a:gs pos="100000">
                <a:schemeClr val="accent6"/>
              </a:gs>
            </a:gsLst>
            <a:lin ang="15600151" scaled="0"/>
          </a:gradFill>
          <a:ln w="25400" cap="flat" cmpd="sng">
            <a:solidFill>
              <a:schemeClr val="accent5"/>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600" b="1">
              <a:solidFill>
                <a:schemeClr val="lt1"/>
              </a:solidFill>
            </a:endParaRPr>
          </a:p>
          <a:p>
            <a:pPr marL="0" marR="0" lvl="0" indent="0" algn="ctr" rtl="0">
              <a:spcBef>
                <a:spcPts val="0"/>
              </a:spcBef>
              <a:spcAft>
                <a:spcPts val="0"/>
              </a:spcAft>
              <a:buSzPct val="25000"/>
              <a:buNone/>
            </a:pPr>
            <a:r>
              <a:rPr lang="en-US" sz="1600" b="1">
                <a:solidFill>
                  <a:schemeClr val="lt1"/>
                </a:solidFill>
              </a:rPr>
              <a:t>Financial</a:t>
            </a:r>
          </a:p>
        </p:txBody>
      </p:sp>
      <p:pic>
        <p:nvPicPr>
          <p:cNvPr id="223" name="Shape 223"/>
          <p:cNvPicPr preferRelativeResize="0"/>
          <p:nvPr/>
        </p:nvPicPr>
        <p:blipFill>
          <a:blip r:embed="rId4">
            <a:alphaModFix/>
          </a:blip>
          <a:stretch>
            <a:fillRect/>
          </a:stretch>
        </p:blipFill>
        <p:spPr>
          <a:xfrm>
            <a:off x="713900" y="1927561"/>
            <a:ext cx="1832573" cy="1197901"/>
          </a:xfrm>
          <a:prstGeom prst="rect">
            <a:avLst/>
          </a:prstGeom>
          <a:noFill/>
          <a:ln w="9525" cap="flat" cmpd="sng">
            <a:solidFill>
              <a:srgbClr val="494949"/>
            </a:solidFill>
            <a:prstDash val="solid"/>
            <a:round/>
            <a:headEnd type="none" w="med" len="med"/>
            <a:tailEnd type="none" w="med" len="med"/>
          </a:ln>
        </p:spPr>
      </p:pic>
      <p:pic>
        <p:nvPicPr>
          <p:cNvPr id="224" name="Shape 224"/>
          <p:cNvPicPr preferRelativeResize="0"/>
          <p:nvPr/>
        </p:nvPicPr>
        <p:blipFill>
          <a:blip r:embed="rId5">
            <a:alphaModFix/>
          </a:blip>
          <a:stretch>
            <a:fillRect/>
          </a:stretch>
        </p:blipFill>
        <p:spPr>
          <a:xfrm>
            <a:off x="3413500" y="1977498"/>
            <a:ext cx="1832700" cy="1197900"/>
          </a:xfrm>
          <a:prstGeom prst="rect">
            <a:avLst/>
          </a:prstGeom>
          <a:noFill/>
          <a:ln w="9525" cap="flat" cmpd="sng">
            <a:solidFill>
              <a:srgbClr val="494949"/>
            </a:solidFill>
            <a:prstDash val="solid"/>
            <a:round/>
            <a:headEnd type="none" w="med" len="med"/>
            <a:tailEnd type="none" w="med" len="med"/>
          </a:ln>
        </p:spPr>
      </p:pic>
      <p:pic>
        <p:nvPicPr>
          <p:cNvPr id="225" name="Shape 225"/>
          <p:cNvPicPr preferRelativeResize="0"/>
          <p:nvPr/>
        </p:nvPicPr>
        <p:blipFill>
          <a:blip r:embed="rId6">
            <a:alphaModFix/>
          </a:blip>
          <a:stretch>
            <a:fillRect/>
          </a:stretch>
        </p:blipFill>
        <p:spPr>
          <a:xfrm>
            <a:off x="6113099" y="1993049"/>
            <a:ext cx="1803599" cy="1197900"/>
          </a:xfrm>
          <a:prstGeom prst="rect">
            <a:avLst/>
          </a:prstGeom>
          <a:noFill/>
          <a:ln w="9525" cap="flat" cmpd="sng">
            <a:solidFill>
              <a:srgbClr val="494949"/>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p:nvPr/>
        </p:nvSpPr>
        <p:spPr>
          <a:xfrm>
            <a:off x="984600" y="130060"/>
            <a:ext cx="7010400" cy="609600"/>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rgbClr val="1C1C1C"/>
                </a:solidFill>
              </a:rPr>
              <a:t>IMPACT OF CRISIS </a:t>
            </a:r>
          </a:p>
        </p:txBody>
      </p:sp>
      <p:sp>
        <p:nvSpPr>
          <p:cNvPr id="231" name="Shape 231"/>
          <p:cNvSpPr/>
          <p:nvPr/>
        </p:nvSpPr>
        <p:spPr>
          <a:xfrm>
            <a:off x="140724" y="1047025"/>
            <a:ext cx="4139700" cy="3872100"/>
          </a:xfrm>
          <a:custGeom>
            <a:avLst/>
            <a:gdLst/>
            <a:ahLst/>
            <a:cxnLst/>
            <a:rect l="0" t="0" r="0" b="0"/>
            <a:pathLst>
              <a:path w="120000" h="120000" extrusionOk="0">
                <a:moveTo>
                  <a:pt x="113296" y="102708"/>
                </a:moveTo>
                <a:lnTo>
                  <a:pt x="116056" y="100000"/>
                </a:lnTo>
                <a:lnTo>
                  <a:pt x="120000" y="120000"/>
                </a:lnTo>
                <a:lnTo>
                  <a:pt x="99715" y="114812"/>
                </a:lnTo>
                <a:lnTo>
                  <a:pt x="103395" y="110605"/>
                </a:lnTo>
                <a:lnTo>
                  <a:pt x="84030" y="88760"/>
                </a:lnTo>
                <a:lnTo>
                  <a:pt x="35136" y="68414"/>
                </a:lnTo>
                <a:lnTo>
                  <a:pt x="31237" y="43573"/>
                </a:lnTo>
                <a:lnTo>
                  <a:pt x="0" y="3227"/>
                </a:lnTo>
                <a:lnTo>
                  <a:pt x="2278" y="0"/>
                </a:lnTo>
                <a:lnTo>
                  <a:pt x="34917" y="39308"/>
                </a:lnTo>
                <a:lnTo>
                  <a:pt x="39079" y="63285"/>
                </a:lnTo>
                <a:lnTo>
                  <a:pt x="87491" y="81786"/>
                </a:lnTo>
                <a:lnTo>
                  <a:pt x="113296" y="102708"/>
                </a:lnTo>
                <a:close/>
              </a:path>
            </a:pathLst>
          </a:custGeom>
          <a:gradFill>
            <a:gsLst>
              <a:gs pos="0">
                <a:schemeClr val="accent6"/>
              </a:gs>
              <a:gs pos="1000">
                <a:schemeClr val="accent6"/>
              </a:gs>
              <a:gs pos="92000">
                <a:srgbClr val="9A0000"/>
              </a:gs>
              <a:gs pos="100000">
                <a:srgbClr val="9A0000"/>
              </a:gs>
            </a:gsLst>
            <a:lin ang="14400000" scaled="0"/>
          </a:gradFill>
          <a:ln>
            <a:noFill/>
          </a:ln>
          <a:effectLst>
            <a:outerShdw blurRad="57785" dist="33019" dir="3180000" algn="ctr">
              <a:srgbClr val="000000">
                <a:alpha val="29803"/>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Shape 232"/>
          <p:cNvSpPr/>
          <p:nvPr/>
        </p:nvSpPr>
        <p:spPr>
          <a:xfrm rot="552858">
            <a:off x="5597711" y="1011634"/>
            <a:ext cx="3087540" cy="4140280"/>
          </a:xfrm>
          <a:custGeom>
            <a:avLst/>
            <a:gdLst/>
            <a:ahLst/>
            <a:cxnLst/>
            <a:rect l="0" t="0" r="0" b="0"/>
            <a:pathLst>
              <a:path w="120000" h="120000" extrusionOk="0">
                <a:moveTo>
                  <a:pt x="114087" y="0"/>
                </a:moveTo>
                <a:lnTo>
                  <a:pt x="83683" y="51172"/>
                </a:lnTo>
                <a:lnTo>
                  <a:pt x="54052" y="43087"/>
                </a:lnTo>
                <a:lnTo>
                  <a:pt x="9642" y="101782"/>
                </a:lnTo>
                <a:lnTo>
                  <a:pt x="0" y="96972"/>
                </a:lnTo>
                <a:lnTo>
                  <a:pt x="4645" y="119999"/>
                </a:lnTo>
                <a:lnTo>
                  <a:pt x="37231" y="113808"/>
                </a:lnTo>
                <a:lnTo>
                  <a:pt x="26674" y="108793"/>
                </a:lnTo>
                <a:lnTo>
                  <a:pt x="60739" y="47948"/>
                </a:lnTo>
                <a:lnTo>
                  <a:pt x="88117" y="55471"/>
                </a:lnTo>
                <a:lnTo>
                  <a:pt x="119999" y="2660"/>
                </a:lnTo>
                <a:lnTo>
                  <a:pt x="114087" y="0"/>
                </a:lnTo>
                <a:close/>
              </a:path>
            </a:pathLst>
          </a:custGeom>
          <a:gradFill>
            <a:gsLst>
              <a:gs pos="0">
                <a:srgbClr val="0853E8"/>
              </a:gs>
              <a:gs pos="14000">
                <a:srgbClr val="0853E8"/>
              </a:gs>
              <a:gs pos="92000">
                <a:srgbClr val="151ADD"/>
              </a:gs>
              <a:gs pos="100000">
                <a:srgbClr val="151ADD"/>
              </a:gs>
            </a:gsLst>
            <a:lin ang="16800000" scaled="0"/>
          </a:gradFill>
          <a:ln>
            <a:noFill/>
          </a:ln>
          <a:effectLst>
            <a:outerShdw blurRad="57785" dist="33019" dir="3180000" algn="ctr">
              <a:srgbClr val="000000">
                <a:alpha val="29803"/>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Shape 233"/>
          <p:cNvSpPr/>
          <p:nvPr/>
        </p:nvSpPr>
        <p:spPr>
          <a:xfrm>
            <a:off x="1381375" y="1127150"/>
            <a:ext cx="3254100" cy="2868900"/>
          </a:xfrm>
          <a:custGeom>
            <a:avLst/>
            <a:gdLst/>
            <a:ahLst/>
            <a:cxnLst/>
            <a:rect l="0" t="0" r="0" b="0"/>
            <a:pathLst>
              <a:path w="120000" h="120000" extrusionOk="0">
                <a:moveTo>
                  <a:pt x="117969" y="98240"/>
                </a:moveTo>
                <a:cubicBezTo>
                  <a:pt x="117600" y="98240"/>
                  <a:pt x="117230" y="97163"/>
                  <a:pt x="115753" y="98025"/>
                </a:cubicBezTo>
                <a:cubicBezTo>
                  <a:pt x="120000" y="90269"/>
                  <a:pt x="119076" y="81651"/>
                  <a:pt x="119076" y="81651"/>
                </a:cubicBezTo>
                <a:cubicBezTo>
                  <a:pt x="118153" y="81867"/>
                  <a:pt x="118153" y="81867"/>
                  <a:pt x="118153" y="81867"/>
                </a:cubicBezTo>
                <a:cubicBezTo>
                  <a:pt x="118153" y="81867"/>
                  <a:pt x="118153" y="81867"/>
                  <a:pt x="117784" y="82513"/>
                </a:cubicBezTo>
                <a:cubicBezTo>
                  <a:pt x="117415" y="82513"/>
                  <a:pt x="116676" y="82082"/>
                  <a:pt x="116492" y="83159"/>
                </a:cubicBezTo>
                <a:cubicBezTo>
                  <a:pt x="115384" y="88976"/>
                  <a:pt x="112061" y="90269"/>
                  <a:pt x="110953" y="90700"/>
                </a:cubicBezTo>
                <a:cubicBezTo>
                  <a:pt x="110030" y="91346"/>
                  <a:pt x="110215" y="91561"/>
                  <a:pt x="109846" y="91131"/>
                </a:cubicBezTo>
                <a:cubicBezTo>
                  <a:pt x="109292" y="90915"/>
                  <a:pt x="106153" y="92854"/>
                  <a:pt x="105046" y="92854"/>
                </a:cubicBezTo>
                <a:cubicBezTo>
                  <a:pt x="104123" y="92854"/>
                  <a:pt x="104492" y="93500"/>
                  <a:pt x="104123" y="94362"/>
                </a:cubicBezTo>
                <a:cubicBezTo>
                  <a:pt x="102830" y="94793"/>
                  <a:pt x="98215" y="92854"/>
                  <a:pt x="98215" y="92854"/>
                </a:cubicBezTo>
                <a:cubicBezTo>
                  <a:pt x="98215" y="91561"/>
                  <a:pt x="98215" y="91561"/>
                  <a:pt x="98215" y="91561"/>
                </a:cubicBezTo>
                <a:cubicBezTo>
                  <a:pt x="98215" y="91561"/>
                  <a:pt x="84738" y="81651"/>
                  <a:pt x="81230" y="78635"/>
                </a:cubicBezTo>
                <a:cubicBezTo>
                  <a:pt x="77723" y="75834"/>
                  <a:pt x="76430" y="73895"/>
                  <a:pt x="74215" y="72387"/>
                </a:cubicBezTo>
                <a:cubicBezTo>
                  <a:pt x="72000" y="70879"/>
                  <a:pt x="47076" y="76481"/>
                  <a:pt x="43384" y="76481"/>
                </a:cubicBezTo>
                <a:cubicBezTo>
                  <a:pt x="42461" y="75188"/>
                  <a:pt x="40430" y="73034"/>
                  <a:pt x="40061" y="71310"/>
                </a:cubicBezTo>
                <a:cubicBezTo>
                  <a:pt x="39692" y="69587"/>
                  <a:pt x="37107" y="65924"/>
                  <a:pt x="36923" y="65493"/>
                </a:cubicBezTo>
                <a:cubicBezTo>
                  <a:pt x="36738" y="65062"/>
                  <a:pt x="45230" y="67863"/>
                  <a:pt x="49661" y="68940"/>
                </a:cubicBezTo>
                <a:cubicBezTo>
                  <a:pt x="54276" y="70017"/>
                  <a:pt x="70523" y="69156"/>
                  <a:pt x="71076" y="69156"/>
                </a:cubicBezTo>
                <a:cubicBezTo>
                  <a:pt x="71815" y="69156"/>
                  <a:pt x="71815" y="66570"/>
                  <a:pt x="71815" y="65709"/>
                </a:cubicBezTo>
                <a:cubicBezTo>
                  <a:pt x="71815" y="64847"/>
                  <a:pt x="75138" y="63123"/>
                  <a:pt x="76246" y="62692"/>
                </a:cubicBezTo>
                <a:cubicBezTo>
                  <a:pt x="77169" y="62262"/>
                  <a:pt x="79200" y="61615"/>
                  <a:pt x="79200" y="61615"/>
                </a:cubicBezTo>
                <a:cubicBezTo>
                  <a:pt x="79200" y="61615"/>
                  <a:pt x="81415" y="63554"/>
                  <a:pt x="81784" y="63770"/>
                </a:cubicBezTo>
                <a:cubicBezTo>
                  <a:pt x="82338" y="63985"/>
                  <a:pt x="77169" y="73464"/>
                  <a:pt x="77353" y="74326"/>
                </a:cubicBezTo>
                <a:cubicBezTo>
                  <a:pt x="77723" y="75403"/>
                  <a:pt x="96184" y="86391"/>
                  <a:pt x="97292" y="86391"/>
                </a:cubicBezTo>
                <a:cubicBezTo>
                  <a:pt x="98584" y="86391"/>
                  <a:pt x="111876" y="55368"/>
                  <a:pt x="112061" y="54506"/>
                </a:cubicBezTo>
                <a:cubicBezTo>
                  <a:pt x="112430" y="53644"/>
                  <a:pt x="92123" y="41149"/>
                  <a:pt x="92123" y="41149"/>
                </a:cubicBezTo>
                <a:cubicBezTo>
                  <a:pt x="87507" y="50843"/>
                  <a:pt x="87507" y="50843"/>
                  <a:pt x="87507" y="50843"/>
                </a:cubicBezTo>
                <a:cubicBezTo>
                  <a:pt x="87507" y="50843"/>
                  <a:pt x="85846" y="50412"/>
                  <a:pt x="84738" y="49766"/>
                </a:cubicBezTo>
                <a:cubicBezTo>
                  <a:pt x="83630" y="49335"/>
                  <a:pt x="81784" y="51921"/>
                  <a:pt x="81784" y="51921"/>
                </a:cubicBezTo>
                <a:cubicBezTo>
                  <a:pt x="81784" y="51921"/>
                  <a:pt x="81415" y="52136"/>
                  <a:pt x="80676" y="51705"/>
                </a:cubicBezTo>
                <a:cubicBezTo>
                  <a:pt x="79938" y="51274"/>
                  <a:pt x="78092" y="52782"/>
                  <a:pt x="77907" y="53429"/>
                </a:cubicBezTo>
                <a:cubicBezTo>
                  <a:pt x="77723" y="54075"/>
                  <a:pt x="76615" y="56876"/>
                  <a:pt x="75323" y="57522"/>
                </a:cubicBezTo>
                <a:cubicBezTo>
                  <a:pt x="74030" y="58384"/>
                  <a:pt x="71446" y="59030"/>
                  <a:pt x="71076" y="58168"/>
                </a:cubicBezTo>
                <a:cubicBezTo>
                  <a:pt x="70523" y="57953"/>
                  <a:pt x="59446" y="60323"/>
                  <a:pt x="58338" y="60323"/>
                </a:cubicBezTo>
                <a:cubicBezTo>
                  <a:pt x="57230" y="60323"/>
                  <a:pt x="53723" y="59461"/>
                  <a:pt x="52615" y="59461"/>
                </a:cubicBezTo>
                <a:cubicBezTo>
                  <a:pt x="51507" y="58599"/>
                  <a:pt x="49661" y="57522"/>
                  <a:pt x="47815" y="57737"/>
                </a:cubicBezTo>
                <a:cubicBezTo>
                  <a:pt x="45784" y="57953"/>
                  <a:pt x="41907" y="52782"/>
                  <a:pt x="41353" y="51059"/>
                </a:cubicBezTo>
                <a:cubicBezTo>
                  <a:pt x="40800" y="49335"/>
                  <a:pt x="37292" y="46104"/>
                  <a:pt x="36738" y="45888"/>
                </a:cubicBezTo>
                <a:cubicBezTo>
                  <a:pt x="36000" y="45888"/>
                  <a:pt x="36184" y="45457"/>
                  <a:pt x="36184" y="45457"/>
                </a:cubicBezTo>
                <a:cubicBezTo>
                  <a:pt x="37107" y="45026"/>
                  <a:pt x="37107" y="45026"/>
                  <a:pt x="37107" y="45026"/>
                </a:cubicBezTo>
                <a:cubicBezTo>
                  <a:pt x="37107" y="45026"/>
                  <a:pt x="37476" y="44380"/>
                  <a:pt x="37846" y="44380"/>
                </a:cubicBezTo>
                <a:cubicBezTo>
                  <a:pt x="38215" y="44380"/>
                  <a:pt x="38769" y="44596"/>
                  <a:pt x="39323" y="44596"/>
                </a:cubicBezTo>
                <a:cubicBezTo>
                  <a:pt x="40061" y="44380"/>
                  <a:pt x="40061" y="42872"/>
                  <a:pt x="40061" y="42226"/>
                </a:cubicBezTo>
                <a:cubicBezTo>
                  <a:pt x="40061" y="41579"/>
                  <a:pt x="40800" y="40502"/>
                  <a:pt x="40800" y="40502"/>
                </a:cubicBezTo>
                <a:cubicBezTo>
                  <a:pt x="41538" y="39856"/>
                  <a:pt x="41538" y="39856"/>
                  <a:pt x="41538" y="39856"/>
                </a:cubicBezTo>
                <a:cubicBezTo>
                  <a:pt x="41538" y="39856"/>
                  <a:pt x="43015" y="38563"/>
                  <a:pt x="43384" y="37701"/>
                </a:cubicBezTo>
                <a:cubicBezTo>
                  <a:pt x="43200" y="37271"/>
                  <a:pt x="43200" y="37271"/>
                  <a:pt x="43200" y="37271"/>
                </a:cubicBezTo>
                <a:cubicBezTo>
                  <a:pt x="43200" y="37271"/>
                  <a:pt x="43938" y="37486"/>
                  <a:pt x="44123" y="38563"/>
                </a:cubicBezTo>
                <a:cubicBezTo>
                  <a:pt x="44861" y="37486"/>
                  <a:pt x="45415" y="35116"/>
                  <a:pt x="45600" y="30592"/>
                </a:cubicBezTo>
                <a:cubicBezTo>
                  <a:pt x="45600" y="26283"/>
                  <a:pt x="42276" y="24129"/>
                  <a:pt x="39323" y="21974"/>
                </a:cubicBezTo>
                <a:cubicBezTo>
                  <a:pt x="36369" y="19820"/>
                  <a:pt x="36000" y="21113"/>
                  <a:pt x="35630" y="21328"/>
                </a:cubicBezTo>
                <a:cubicBezTo>
                  <a:pt x="35076" y="21543"/>
                  <a:pt x="35076" y="21328"/>
                  <a:pt x="32861" y="21759"/>
                </a:cubicBezTo>
                <a:cubicBezTo>
                  <a:pt x="30646" y="21974"/>
                  <a:pt x="28061" y="26283"/>
                  <a:pt x="27507" y="28222"/>
                </a:cubicBezTo>
                <a:cubicBezTo>
                  <a:pt x="26769" y="30377"/>
                  <a:pt x="25846" y="34254"/>
                  <a:pt x="25846" y="34254"/>
                </a:cubicBezTo>
                <a:cubicBezTo>
                  <a:pt x="23630" y="36840"/>
                  <a:pt x="23630" y="36840"/>
                  <a:pt x="23630" y="36840"/>
                </a:cubicBezTo>
                <a:cubicBezTo>
                  <a:pt x="23630" y="36840"/>
                  <a:pt x="19384" y="35978"/>
                  <a:pt x="18276" y="35763"/>
                </a:cubicBezTo>
                <a:cubicBezTo>
                  <a:pt x="17723" y="36409"/>
                  <a:pt x="17169" y="37917"/>
                  <a:pt x="15692" y="36409"/>
                </a:cubicBezTo>
                <a:cubicBezTo>
                  <a:pt x="14215" y="34685"/>
                  <a:pt x="12553" y="34901"/>
                  <a:pt x="11815" y="34901"/>
                </a:cubicBezTo>
                <a:cubicBezTo>
                  <a:pt x="11261" y="34901"/>
                  <a:pt x="13107" y="31454"/>
                  <a:pt x="13846" y="29946"/>
                </a:cubicBezTo>
                <a:cubicBezTo>
                  <a:pt x="14400" y="28438"/>
                  <a:pt x="19015" y="21328"/>
                  <a:pt x="19753" y="20897"/>
                </a:cubicBezTo>
                <a:cubicBezTo>
                  <a:pt x="20492" y="20251"/>
                  <a:pt x="21415" y="21113"/>
                  <a:pt x="22338" y="20897"/>
                </a:cubicBezTo>
                <a:cubicBezTo>
                  <a:pt x="23261" y="20466"/>
                  <a:pt x="26584" y="18527"/>
                  <a:pt x="28430" y="17881"/>
                </a:cubicBezTo>
                <a:cubicBezTo>
                  <a:pt x="28615" y="16157"/>
                  <a:pt x="25292" y="16804"/>
                  <a:pt x="24553" y="16804"/>
                </a:cubicBezTo>
                <a:cubicBezTo>
                  <a:pt x="24000" y="16804"/>
                  <a:pt x="24184" y="16373"/>
                  <a:pt x="23815" y="14865"/>
                </a:cubicBezTo>
                <a:cubicBezTo>
                  <a:pt x="23630" y="13572"/>
                  <a:pt x="25846" y="8617"/>
                  <a:pt x="26584" y="6247"/>
                </a:cubicBezTo>
                <a:cubicBezTo>
                  <a:pt x="27507" y="4093"/>
                  <a:pt x="27138" y="3016"/>
                  <a:pt x="26400" y="3662"/>
                </a:cubicBezTo>
                <a:cubicBezTo>
                  <a:pt x="26030" y="4739"/>
                  <a:pt x="23446" y="9263"/>
                  <a:pt x="23076" y="8833"/>
                </a:cubicBezTo>
                <a:cubicBezTo>
                  <a:pt x="22523" y="8617"/>
                  <a:pt x="24553" y="4524"/>
                  <a:pt x="24738" y="1292"/>
                </a:cubicBezTo>
                <a:cubicBezTo>
                  <a:pt x="24738" y="430"/>
                  <a:pt x="24000" y="0"/>
                  <a:pt x="23815" y="1077"/>
                </a:cubicBezTo>
                <a:cubicBezTo>
                  <a:pt x="23446" y="1938"/>
                  <a:pt x="22153" y="5601"/>
                  <a:pt x="21600" y="6894"/>
                </a:cubicBezTo>
                <a:cubicBezTo>
                  <a:pt x="21230" y="6678"/>
                  <a:pt x="22338" y="2369"/>
                  <a:pt x="22523" y="1508"/>
                </a:cubicBezTo>
                <a:cubicBezTo>
                  <a:pt x="22707" y="646"/>
                  <a:pt x="22153" y="0"/>
                  <a:pt x="21600" y="1077"/>
                </a:cubicBezTo>
                <a:cubicBezTo>
                  <a:pt x="20861" y="2369"/>
                  <a:pt x="19015" y="9263"/>
                  <a:pt x="18830" y="8833"/>
                </a:cubicBezTo>
                <a:cubicBezTo>
                  <a:pt x="18830" y="8833"/>
                  <a:pt x="19384" y="3447"/>
                  <a:pt x="18646" y="3231"/>
                </a:cubicBezTo>
                <a:cubicBezTo>
                  <a:pt x="17907" y="3231"/>
                  <a:pt x="17353" y="9694"/>
                  <a:pt x="17538" y="10556"/>
                </a:cubicBezTo>
                <a:cubicBezTo>
                  <a:pt x="17538" y="11418"/>
                  <a:pt x="16061" y="15296"/>
                  <a:pt x="15692" y="17019"/>
                </a:cubicBezTo>
                <a:cubicBezTo>
                  <a:pt x="15138" y="18527"/>
                  <a:pt x="10892" y="23052"/>
                  <a:pt x="10153" y="23052"/>
                </a:cubicBezTo>
                <a:cubicBezTo>
                  <a:pt x="9600" y="23052"/>
                  <a:pt x="7569" y="24344"/>
                  <a:pt x="6830" y="24560"/>
                </a:cubicBezTo>
                <a:cubicBezTo>
                  <a:pt x="6092" y="24775"/>
                  <a:pt x="4061" y="30592"/>
                  <a:pt x="4061" y="30592"/>
                </a:cubicBezTo>
                <a:cubicBezTo>
                  <a:pt x="3507" y="31669"/>
                  <a:pt x="0" y="36409"/>
                  <a:pt x="0" y="40071"/>
                </a:cubicBezTo>
                <a:cubicBezTo>
                  <a:pt x="553" y="42872"/>
                  <a:pt x="9230" y="53429"/>
                  <a:pt x="9784" y="54290"/>
                </a:cubicBezTo>
                <a:cubicBezTo>
                  <a:pt x="10153" y="55152"/>
                  <a:pt x="11815" y="61400"/>
                  <a:pt x="13846" y="69371"/>
                </a:cubicBezTo>
                <a:cubicBezTo>
                  <a:pt x="15692" y="77342"/>
                  <a:pt x="21600" y="100179"/>
                  <a:pt x="21969" y="100179"/>
                </a:cubicBezTo>
                <a:cubicBezTo>
                  <a:pt x="22338" y="100179"/>
                  <a:pt x="24923" y="99748"/>
                  <a:pt x="26953" y="101472"/>
                </a:cubicBezTo>
                <a:cubicBezTo>
                  <a:pt x="30830" y="105780"/>
                  <a:pt x="41723" y="106211"/>
                  <a:pt x="45046" y="104919"/>
                </a:cubicBezTo>
                <a:cubicBezTo>
                  <a:pt x="48369" y="103411"/>
                  <a:pt x="64430" y="93716"/>
                  <a:pt x="65353" y="93070"/>
                </a:cubicBezTo>
                <a:cubicBezTo>
                  <a:pt x="66276" y="92423"/>
                  <a:pt x="66461" y="93285"/>
                  <a:pt x="67753" y="93285"/>
                </a:cubicBezTo>
                <a:cubicBezTo>
                  <a:pt x="68861" y="93285"/>
                  <a:pt x="68492" y="95224"/>
                  <a:pt x="69046" y="96517"/>
                </a:cubicBezTo>
                <a:cubicBezTo>
                  <a:pt x="69600" y="97809"/>
                  <a:pt x="74584" y="102764"/>
                  <a:pt x="78276" y="106427"/>
                </a:cubicBezTo>
                <a:cubicBezTo>
                  <a:pt x="79015" y="110089"/>
                  <a:pt x="83630" y="114614"/>
                  <a:pt x="84553" y="115044"/>
                </a:cubicBezTo>
                <a:cubicBezTo>
                  <a:pt x="85476" y="115475"/>
                  <a:pt x="90461" y="107504"/>
                  <a:pt x="91015" y="107504"/>
                </a:cubicBezTo>
                <a:cubicBezTo>
                  <a:pt x="91384" y="107504"/>
                  <a:pt x="93230" y="109228"/>
                  <a:pt x="93969" y="110951"/>
                </a:cubicBezTo>
                <a:cubicBezTo>
                  <a:pt x="94153" y="113536"/>
                  <a:pt x="96553" y="116552"/>
                  <a:pt x="96553" y="116552"/>
                </a:cubicBezTo>
                <a:cubicBezTo>
                  <a:pt x="96553" y="117845"/>
                  <a:pt x="96553" y="117845"/>
                  <a:pt x="96553" y="117845"/>
                </a:cubicBezTo>
                <a:cubicBezTo>
                  <a:pt x="97661" y="120000"/>
                  <a:pt x="97661" y="120000"/>
                  <a:pt x="97661" y="120000"/>
                </a:cubicBezTo>
                <a:cubicBezTo>
                  <a:pt x="103200" y="116122"/>
                  <a:pt x="103200" y="116122"/>
                  <a:pt x="103200" y="116122"/>
                </a:cubicBezTo>
                <a:cubicBezTo>
                  <a:pt x="105230" y="113967"/>
                  <a:pt x="105230" y="113967"/>
                  <a:pt x="105230" y="113967"/>
                </a:cubicBezTo>
                <a:cubicBezTo>
                  <a:pt x="105230" y="113967"/>
                  <a:pt x="105230" y="113967"/>
                  <a:pt x="104861" y="112890"/>
                </a:cubicBezTo>
                <a:cubicBezTo>
                  <a:pt x="105046" y="112244"/>
                  <a:pt x="107446" y="112244"/>
                  <a:pt x="107446" y="112244"/>
                </a:cubicBezTo>
                <a:cubicBezTo>
                  <a:pt x="116861" y="104488"/>
                  <a:pt x="119076" y="98456"/>
                  <a:pt x="119076" y="98456"/>
                </a:cubicBezTo>
                <a:cubicBezTo>
                  <a:pt x="118523" y="97594"/>
                  <a:pt x="118523" y="97594"/>
                  <a:pt x="118523" y="97594"/>
                </a:cubicBezTo>
                <a:cubicBezTo>
                  <a:pt x="118523" y="97594"/>
                  <a:pt x="118523" y="97594"/>
                  <a:pt x="117969" y="98240"/>
                </a:cubicBezTo>
                <a:close/>
                <a:moveTo>
                  <a:pt x="84553" y="54075"/>
                </a:moveTo>
                <a:cubicBezTo>
                  <a:pt x="84923" y="53859"/>
                  <a:pt x="84923" y="52567"/>
                  <a:pt x="85476" y="52567"/>
                </a:cubicBezTo>
                <a:cubicBezTo>
                  <a:pt x="86030" y="52351"/>
                  <a:pt x="86030" y="52351"/>
                  <a:pt x="86769" y="52998"/>
                </a:cubicBezTo>
                <a:cubicBezTo>
                  <a:pt x="85107" y="56660"/>
                  <a:pt x="85107" y="56660"/>
                  <a:pt x="85107" y="56660"/>
                </a:cubicBezTo>
                <a:cubicBezTo>
                  <a:pt x="85107" y="56660"/>
                  <a:pt x="84738" y="56445"/>
                  <a:pt x="84738" y="56014"/>
                </a:cubicBezTo>
                <a:cubicBezTo>
                  <a:pt x="84738" y="55583"/>
                  <a:pt x="84184" y="54290"/>
                  <a:pt x="84553" y="54075"/>
                </a:cubicBezTo>
                <a:close/>
              </a:path>
            </a:pathLst>
          </a:custGeom>
          <a:gradFill>
            <a:gsLst>
              <a:gs pos="0">
                <a:srgbClr val="494949"/>
              </a:gs>
              <a:gs pos="31000">
                <a:srgbClr val="494949"/>
              </a:gs>
              <a:gs pos="81000">
                <a:srgbClr val="000000"/>
              </a:gs>
              <a:gs pos="100000">
                <a:srgbClr val="000000"/>
              </a:gs>
            </a:gsLst>
            <a:lin ang="14400033"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Shape 234"/>
          <p:cNvSpPr/>
          <p:nvPr/>
        </p:nvSpPr>
        <p:spPr>
          <a:xfrm>
            <a:off x="2677625" y="4953000"/>
            <a:ext cx="3836700" cy="942000"/>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500" b="1">
                <a:solidFill>
                  <a:srgbClr val="DA0000"/>
                </a:solidFill>
                <a:latin typeface="Arial"/>
                <a:ea typeface="Arial"/>
                <a:cs typeface="Arial"/>
                <a:sym typeface="Arial"/>
              </a:rPr>
              <a:t>CRISIS</a:t>
            </a:r>
          </a:p>
        </p:txBody>
      </p:sp>
      <p:sp>
        <p:nvSpPr>
          <p:cNvPr id="235" name="Shape 235"/>
          <p:cNvSpPr/>
          <p:nvPr/>
        </p:nvSpPr>
        <p:spPr>
          <a:xfrm>
            <a:off x="387150" y="4289049"/>
            <a:ext cx="1899000" cy="1721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300">
                <a:solidFill>
                  <a:srgbClr val="4D4D4D"/>
                </a:solidFill>
                <a:latin typeface="Calibri"/>
                <a:ea typeface="Calibri"/>
                <a:cs typeface="Calibri"/>
                <a:sym typeface="Calibri"/>
              </a:rPr>
              <a:t>No way out of this</a:t>
            </a:r>
          </a:p>
          <a:p>
            <a:pPr marL="0" marR="0" lvl="0" indent="0" algn="l" rtl="0">
              <a:spcBef>
                <a:spcPts val="0"/>
              </a:spcBef>
              <a:spcAft>
                <a:spcPts val="0"/>
              </a:spcAft>
              <a:buSzPct val="25000"/>
              <a:buNone/>
            </a:pPr>
            <a:r>
              <a:rPr lang="en-US" sz="1300">
                <a:solidFill>
                  <a:srgbClr val="4D4D4D"/>
                </a:solidFill>
                <a:latin typeface="Calibri"/>
                <a:ea typeface="Calibri"/>
                <a:cs typeface="Calibri"/>
                <a:sym typeface="Calibri"/>
              </a:rPr>
              <a:t>No one cares</a:t>
            </a:r>
          </a:p>
          <a:p>
            <a:pPr marL="0" marR="0" lvl="0" indent="0" algn="l" rtl="0">
              <a:spcBef>
                <a:spcPts val="0"/>
              </a:spcBef>
              <a:spcAft>
                <a:spcPts val="0"/>
              </a:spcAft>
              <a:buSzPct val="25000"/>
              <a:buNone/>
            </a:pPr>
            <a:r>
              <a:rPr lang="en-US" sz="1300">
                <a:solidFill>
                  <a:srgbClr val="4D4D4D"/>
                </a:solidFill>
                <a:latin typeface="Calibri"/>
                <a:ea typeface="Calibri"/>
                <a:cs typeface="Calibri"/>
                <a:sym typeface="Calibri"/>
              </a:rPr>
              <a:t>I feel stress</a:t>
            </a:r>
          </a:p>
          <a:p>
            <a:pPr marL="0" marR="0" lvl="0" indent="0" algn="l" rtl="0">
              <a:spcBef>
                <a:spcPts val="0"/>
              </a:spcBef>
              <a:spcAft>
                <a:spcPts val="0"/>
              </a:spcAft>
              <a:buSzPct val="25000"/>
              <a:buNone/>
            </a:pPr>
            <a:r>
              <a:rPr lang="en-US" sz="1300">
                <a:solidFill>
                  <a:srgbClr val="4D4D4D"/>
                </a:solidFill>
                <a:latin typeface="Calibri"/>
                <a:ea typeface="Calibri"/>
                <a:cs typeface="Calibri"/>
                <a:sym typeface="Calibri"/>
              </a:rPr>
              <a:t>I am so angry, I feel lost</a:t>
            </a:r>
          </a:p>
          <a:p>
            <a:pPr marL="0" marR="0" lvl="0" indent="0" algn="l" rtl="0">
              <a:spcBef>
                <a:spcPts val="0"/>
              </a:spcBef>
              <a:spcAft>
                <a:spcPts val="0"/>
              </a:spcAft>
              <a:buSzPct val="25000"/>
              <a:buNone/>
            </a:pPr>
            <a:r>
              <a:rPr lang="en-US" sz="1300">
                <a:solidFill>
                  <a:srgbClr val="4D4D4D"/>
                </a:solidFill>
                <a:latin typeface="Calibri"/>
                <a:ea typeface="Calibri"/>
                <a:cs typeface="Calibri"/>
                <a:sym typeface="Calibri"/>
              </a:rPr>
              <a:t>I feel tired and depressed</a:t>
            </a:r>
          </a:p>
          <a:p>
            <a:pPr lvl="0" rtl="0">
              <a:spcBef>
                <a:spcPts val="0"/>
              </a:spcBef>
              <a:buSzPct val="25000"/>
              <a:buNone/>
            </a:pPr>
            <a:r>
              <a:rPr lang="en-US" sz="1300">
                <a:solidFill>
                  <a:srgbClr val="4D4D4D"/>
                </a:solidFill>
                <a:latin typeface="Calibri"/>
                <a:ea typeface="Calibri"/>
                <a:cs typeface="Calibri"/>
                <a:sym typeface="Calibri"/>
              </a:rPr>
              <a:t>I cannot take it anymore</a:t>
            </a:r>
          </a:p>
          <a:p>
            <a:pPr lvl="0" rtl="0">
              <a:spcBef>
                <a:spcPts val="0"/>
              </a:spcBef>
              <a:buSzPct val="25000"/>
              <a:buNone/>
            </a:pPr>
            <a:r>
              <a:rPr lang="en-US" sz="1300">
                <a:solidFill>
                  <a:srgbClr val="4D4D4D"/>
                </a:solidFill>
                <a:latin typeface="Calibri"/>
                <a:ea typeface="Calibri"/>
                <a:cs typeface="Calibri"/>
                <a:sym typeface="Calibri"/>
              </a:rPr>
              <a:t>I just want disappear</a:t>
            </a:r>
          </a:p>
          <a:p>
            <a:pPr lvl="0" rtl="0">
              <a:spcBef>
                <a:spcPts val="0"/>
              </a:spcBef>
              <a:buSzPct val="25000"/>
              <a:buNone/>
            </a:pPr>
            <a:r>
              <a:rPr lang="en-US" sz="1300">
                <a:solidFill>
                  <a:srgbClr val="4D4D4D"/>
                </a:solidFill>
                <a:latin typeface="Calibri"/>
                <a:ea typeface="Calibri"/>
                <a:cs typeface="Calibri"/>
                <a:sym typeface="Calibri"/>
              </a:rPr>
              <a:t>I give up...hopelessness</a:t>
            </a:r>
          </a:p>
          <a:p>
            <a:pPr marL="0" marR="0" lvl="0" indent="0" algn="l" rtl="0">
              <a:spcBef>
                <a:spcPts val="0"/>
              </a:spcBef>
              <a:spcAft>
                <a:spcPts val="0"/>
              </a:spcAft>
              <a:buNone/>
            </a:pPr>
            <a:endParaRPr sz="1300">
              <a:solidFill>
                <a:srgbClr val="4D4D4D"/>
              </a:solidFill>
              <a:latin typeface="Calibri"/>
              <a:ea typeface="Calibri"/>
              <a:cs typeface="Calibri"/>
              <a:sym typeface="Calibri"/>
            </a:endParaRPr>
          </a:p>
          <a:p>
            <a:pPr marL="0" marR="0" lvl="0" indent="0" algn="l" rtl="0">
              <a:spcBef>
                <a:spcPts val="0"/>
              </a:spcBef>
              <a:spcAft>
                <a:spcPts val="0"/>
              </a:spcAft>
              <a:buNone/>
            </a:pPr>
            <a:endParaRPr sz="1300">
              <a:solidFill>
                <a:srgbClr val="4D4D4D"/>
              </a:solidFill>
              <a:latin typeface="Calibri"/>
              <a:ea typeface="Calibri"/>
              <a:cs typeface="Calibri"/>
              <a:sym typeface="Calibri"/>
            </a:endParaRPr>
          </a:p>
          <a:p>
            <a:pPr marL="0" marR="0" lvl="0" indent="0" algn="l" rtl="0">
              <a:spcBef>
                <a:spcPts val="0"/>
              </a:spcBef>
              <a:spcAft>
                <a:spcPts val="0"/>
              </a:spcAft>
              <a:buNone/>
            </a:pPr>
            <a:endParaRPr sz="1300">
              <a:solidFill>
                <a:srgbClr val="4D4D4D"/>
              </a:solidFill>
              <a:latin typeface="Calibri"/>
              <a:ea typeface="Calibri"/>
              <a:cs typeface="Calibri"/>
              <a:sym typeface="Calibri"/>
            </a:endParaRPr>
          </a:p>
        </p:txBody>
      </p:sp>
      <p:sp>
        <p:nvSpPr>
          <p:cNvPr id="236" name="Shape 236"/>
          <p:cNvSpPr/>
          <p:nvPr/>
        </p:nvSpPr>
        <p:spPr>
          <a:xfrm>
            <a:off x="4894875" y="1253725"/>
            <a:ext cx="2770200" cy="28689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1300">
                <a:solidFill>
                  <a:srgbClr val="4D4D4D"/>
                </a:solidFill>
                <a:latin typeface="Calibri"/>
                <a:ea typeface="Calibri"/>
                <a:cs typeface="Calibri"/>
                <a:sym typeface="Calibri"/>
              </a:rPr>
              <a:t>Stuck/Numb</a:t>
            </a:r>
          </a:p>
          <a:p>
            <a:pPr lvl="0" rtl="0">
              <a:spcBef>
                <a:spcPts val="0"/>
              </a:spcBef>
              <a:buSzPct val="25000"/>
              <a:buNone/>
            </a:pPr>
            <a:r>
              <a:rPr lang="en-US" sz="1300">
                <a:solidFill>
                  <a:srgbClr val="4D4D4D"/>
                </a:solidFill>
                <a:latin typeface="Calibri"/>
                <a:ea typeface="Calibri"/>
                <a:cs typeface="Calibri"/>
                <a:sym typeface="Calibri"/>
              </a:rPr>
              <a:t>Changes in sleeping patterns</a:t>
            </a:r>
          </a:p>
          <a:p>
            <a:pPr marL="0" marR="0" lvl="0" indent="0" rtl="0">
              <a:spcBef>
                <a:spcPts val="0"/>
              </a:spcBef>
              <a:spcAft>
                <a:spcPts val="0"/>
              </a:spcAft>
              <a:buSzPct val="25000"/>
              <a:buNone/>
            </a:pPr>
            <a:r>
              <a:rPr lang="en-US" sz="1300">
                <a:solidFill>
                  <a:srgbClr val="4D4D4D"/>
                </a:solidFill>
                <a:latin typeface="Calibri"/>
                <a:ea typeface="Calibri"/>
                <a:cs typeface="Calibri"/>
                <a:sym typeface="Calibri"/>
              </a:rPr>
              <a:t>Changes in eating patterns</a:t>
            </a:r>
          </a:p>
          <a:p>
            <a:pPr marL="0" marR="0" lvl="0" indent="0" rtl="0">
              <a:spcBef>
                <a:spcPts val="0"/>
              </a:spcBef>
              <a:spcAft>
                <a:spcPts val="0"/>
              </a:spcAft>
              <a:buSzPct val="25000"/>
              <a:buNone/>
            </a:pPr>
            <a:r>
              <a:rPr lang="en-US" sz="1300">
                <a:solidFill>
                  <a:srgbClr val="4D4D4D"/>
                </a:solidFill>
                <a:latin typeface="Calibri"/>
                <a:ea typeface="Calibri"/>
                <a:cs typeface="Calibri"/>
                <a:sym typeface="Calibri"/>
              </a:rPr>
              <a:t>Use or increase of substances</a:t>
            </a:r>
          </a:p>
          <a:p>
            <a:pPr marL="0" marR="0" lvl="0" indent="0" rtl="0">
              <a:spcBef>
                <a:spcPts val="0"/>
              </a:spcBef>
              <a:spcAft>
                <a:spcPts val="0"/>
              </a:spcAft>
              <a:buSzPct val="25000"/>
              <a:buNone/>
            </a:pPr>
            <a:r>
              <a:rPr lang="en-US" sz="1300">
                <a:solidFill>
                  <a:srgbClr val="4D4D4D"/>
                </a:solidFill>
                <a:latin typeface="Calibri"/>
                <a:ea typeface="Calibri"/>
                <a:cs typeface="Calibri"/>
                <a:sym typeface="Calibri"/>
              </a:rPr>
              <a:t>Angry outbursts/arguments</a:t>
            </a:r>
          </a:p>
          <a:p>
            <a:pPr lvl="0" rtl="0">
              <a:spcBef>
                <a:spcPts val="0"/>
              </a:spcBef>
              <a:buSzPct val="25000"/>
              <a:buNone/>
            </a:pPr>
            <a:r>
              <a:rPr lang="en-US" sz="1300">
                <a:solidFill>
                  <a:srgbClr val="4D4D4D"/>
                </a:solidFill>
                <a:latin typeface="Calibri"/>
                <a:ea typeface="Calibri"/>
                <a:cs typeface="Calibri"/>
                <a:sym typeface="Calibri"/>
              </a:rPr>
              <a:t>Loss of interest in leisure activities</a:t>
            </a:r>
          </a:p>
          <a:p>
            <a:pPr marL="0" marR="0" lvl="0" indent="0" rtl="0">
              <a:spcBef>
                <a:spcPts val="0"/>
              </a:spcBef>
              <a:spcAft>
                <a:spcPts val="0"/>
              </a:spcAft>
              <a:buSzPct val="25000"/>
              <a:buNone/>
            </a:pPr>
            <a:r>
              <a:rPr lang="en-US" sz="1300">
                <a:solidFill>
                  <a:srgbClr val="4D4D4D"/>
                </a:solidFill>
                <a:latin typeface="Calibri"/>
                <a:ea typeface="Calibri"/>
                <a:cs typeface="Calibri"/>
                <a:sym typeface="Calibri"/>
              </a:rPr>
              <a:t>Hygiene/home cleanliness</a:t>
            </a:r>
          </a:p>
          <a:p>
            <a:pPr marL="0" marR="0" lvl="0" indent="0" rtl="0">
              <a:spcBef>
                <a:spcPts val="0"/>
              </a:spcBef>
              <a:spcAft>
                <a:spcPts val="0"/>
              </a:spcAft>
              <a:buSzPct val="25000"/>
              <a:buNone/>
            </a:pPr>
            <a:r>
              <a:rPr lang="en-US" sz="1300">
                <a:solidFill>
                  <a:srgbClr val="4D4D4D"/>
                </a:solidFill>
                <a:latin typeface="Calibri"/>
                <a:ea typeface="Calibri"/>
                <a:cs typeface="Calibri"/>
                <a:sym typeface="Calibri"/>
              </a:rPr>
              <a:t>Negligence</a:t>
            </a:r>
          </a:p>
          <a:p>
            <a:pPr lvl="0" rtl="0">
              <a:spcBef>
                <a:spcPts val="0"/>
              </a:spcBef>
              <a:buSzPct val="25000"/>
              <a:buNone/>
            </a:pPr>
            <a:r>
              <a:rPr lang="en-US" sz="1300">
                <a:solidFill>
                  <a:srgbClr val="4D4D4D"/>
                </a:solidFill>
                <a:latin typeface="Calibri"/>
                <a:ea typeface="Calibri"/>
                <a:cs typeface="Calibri"/>
                <a:sym typeface="Calibri"/>
              </a:rPr>
              <a:t>Crying</a:t>
            </a:r>
          </a:p>
          <a:p>
            <a:pPr lvl="0" rtl="0">
              <a:spcBef>
                <a:spcPts val="0"/>
              </a:spcBef>
              <a:buSzPct val="25000"/>
              <a:buNone/>
            </a:pPr>
            <a:r>
              <a:rPr lang="en-US" sz="1300">
                <a:solidFill>
                  <a:srgbClr val="4D4D4D"/>
                </a:solidFill>
                <a:latin typeface="Calibri"/>
                <a:ea typeface="Calibri"/>
                <a:cs typeface="Calibri"/>
                <a:sym typeface="Calibri"/>
              </a:rPr>
              <a:t>Potential abuse</a:t>
            </a:r>
          </a:p>
          <a:p>
            <a:pPr lvl="0" rtl="0">
              <a:spcBef>
                <a:spcPts val="0"/>
              </a:spcBef>
              <a:buSzPct val="25000"/>
              <a:buNone/>
            </a:pPr>
            <a:r>
              <a:rPr lang="en-US" sz="1300">
                <a:solidFill>
                  <a:srgbClr val="4D4D4D"/>
                </a:solidFill>
                <a:latin typeface="Calibri"/>
                <a:ea typeface="Calibri"/>
                <a:cs typeface="Calibri"/>
                <a:sym typeface="Calibri"/>
              </a:rPr>
              <a:t>Missing school</a:t>
            </a:r>
          </a:p>
          <a:p>
            <a:pPr lvl="0" rtl="0">
              <a:spcBef>
                <a:spcPts val="0"/>
              </a:spcBef>
              <a:buSzPct val="25000"/>
              <a:buNone/>
            </a:pPr>
            <a:r>
              <a:rPr lang="en-US" sz="1300">
                <a:solidFill>
                  <a:srgbClr val="4D4D4D"/>
                </a:solidFill>
                <a:latin typeface="Calibri"/>
                <a:ea typeface="Calibri"/>
                <a:cs typeface="Calibri"/>
                <a:sym typeface="Calibri"/>
              </a:rPr>
              <a:t>Isolation</a:t>
            </a:r>
          </a:p>
          <a:p>
            <a:pPr marL="0" marR="0" lvl="0" indent="0" rtl="0">
              <a:spcBef>
                <a:spcPts val="0"/>
              </a:spcBef>
              <a:spcAft>
                <a:spcPts val="0"/>
              </a:spcAft>
              <a:buNone/>
            </a:pPr>
            <a:endParaRPr sz="1300">
              <a:solidFill>
                <a:srgbClr val="4D4D4D"/>
              </a:solidFill>
              <a:latin typeface="Calibri"/>
              <a:ea typeface="Calibri"/>
              <a:cs typeface="Calibri"/>
              <a:sym typeface="Calibri"/>
            </a:endParaRPr>
          </a:p>
          <a:p>
            <a:pPr marL="0" marR="0" lvl="0" indent="0" rtl="0">
              <a:spcBef>
                <a:spcPts val="0"/>
              </a:spcBef>
              <a:spcAft>
                <a:spcPts val="0"/>
              </a:spcAft>
              <a:buNone/>
            </a:pPr>
            <a:endParaRPr sz="1300">
              <a:solidFill>
                <a:srgbClr val="4D4D4D"/>
              </a:solidFill>
              <a:latin typeface="Calibri"/>
              <a:ea typeface="Calibri"/>
              <a:cs typeface="Calibri"/>
              <a:sym typeface="Calibri"/>
            </a:endParaRPr>
          </a:p>
          <a:p>
            <a:pPr marL="0" marR="0" lvl="0" indent="0" rtl="0">
              <a:spcBef>
                <a:spcPts val="0"/>
              </a:spcBef>
              <a:spcAft>
                <a:spcPts val="0"/>
              </a:spcAft>
              <a:buNone/>
            </a:pPr>
            <a:endParaRPr sz="1300">
              <a:solidFill>
                <a:srgbClr val="4D4D4D"/>
              </a:solidFill>
              <a:latin typeface="Calibri"/>
              <a:ea typeface="Calibri"/>
              <a:cs typeface="Calibri"/>
              <a:sym typeface="Calibri"/>
            </a:endParaRPr>
          </a:p>
          <a:p>
            <a:pPr marL="0" marR="0" lvl="0" indent="0" rtl="0">
              <a:spcBef>
                <a:spcPts val="0"/>
              </a:spcBef>
              <a:spcAft>
                <a:spcPts val="0"/>
              </a:spcAft>
              <a:buNone/>
            </a:pPr>
            <a:endParaRPr sz="1300">
              <a:solidFill>
                <a:srgbClr val="4D4D4D"/>
              </a:solidFill>
              <a:latin typeface="Calibri"/>
              <a:ea typeface="Calibri"/>
              <a:cs typeface="Calibri"/>
              <a:sym typeface="Calibri"/>
            </a:endParaRPr>
          </a:p>
          <a:p>
            <a:pPr marL="0" marR="0" lvl="0" indent="0" rtl="0">
              <a:spcBef>
                <a:spcPts val="0"/>
              </a:spcBef>
              <a:spcAft>
                <a:spcPts val="0"/>
              </a:spcAft>
              <a:buNone/>
            </a:pPr>
            <a:endParaRPr sz="1300">
              <a:solidFill>
                <a:srgbClr val="4D4D4D"/>
              </a:solidFill>
              <a:latin typeface="Calibri"/>
              <a:ea typeface="Calibri"/>
              <a:cs typeface="Calibri"/>
              <a:sym typeface="Calibri"/>
            </a:endParaRPr>
          </a:p>
          <a:p>
            <a:pPr marL="0" marR="0" lvl="0" indent="0" rtl="0">
              <a:spcBef>
                <a:spcPts val="0"/>
              </a:spcBef>
              <a:spcAft>
                <a:spcPts val="0"/>
              </a:spcAft>
              <a:buNone/>
            </a:pPr>
            <a:endParaRPr sz="1300">
              <a:solidFill>
                <a:srgbClr val="4D4D4D"/>
              </a:solidFill>
              <a:latin typeface="Calibri"/>
              <a:ea typeface="Calibri"/>
              <a:cs typeface="Calibri"/>
              <a:sym typeface="Calibri"/>
            </a:endParaRPr>
          </a:p>
          <a:p>
            <a:pPr marL="0" marR="0" lvl="0" indent="0" rtl="0">
              <a:spcBef>
                <a:spcPts val="0"/>
              </a:spcBef>
              <a:spcAft>
                <a:spcPts val="0"/>
              </a:spcAft>
              <a:buNone/>
            </a:pPr>
            <a:endParaRPr sz="1300">
              <a:solidFill>
                <a:srgbClr val="4D4D4D"/>
              </a:solidFill>
              <a:latin typeface="Calibri"/>
              <a:ea typeface="Calibri"/>
              <a:cs typeface="Calibri"/>
              <a:sym typeface="Calibri"/>
            </a:endParaRPr>
          </a:p>
          <a:p>
            <a:pPr marL="0" marR="0" lvl="0" indent="0" rtl="0">
              <a:spcBef>
                <a:spcPts val="0"/>
              </a:spcBef>
              <a:spcAft>
                <a:spcPts val="0"/>
              </a:spcAft>
              <a:buNone/>
            </a:pPr>
            <a:endParaRPr sz="1300">
              <a:solidFill>
                <a:srgbClr val="4D4D4D"/>
              </a:solidFill>
              <a:latin typeface="Calibri"/>
              <a:ea typeface="Calibri"/>
              <a:cs typeface="Calibri"/>
              <a:sym typeface="Calibri"/>
            </a:endParaRPr>
          </a:p>
        </p:txBody>
      </p:sp>
      <p:sp>
        <p:nvSpPr>
          <p:cNvPr id="237" name="Shape 237"/>
          <p:cNvSpPr/>
          <p:nvPr/>
        </p:nvSpPr>
        <p:spPr>
          <a:xfrm>
            <a:off x="472275" y="3996050"/>
            <a:ext cx="1633200" cy="338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a:solidFill>
                  <a:srgbClr val="FF0000"/>
                </a:solidFill>
              </a:rPr>
              <a:t>Feelings</a:t>
            </a:r>
          </a:p>
        </p:txBody>
      </p:sp>
      <p:sp>
        <p:nvSpPr>
          <p:cNvPr id="238" name="Shape 238"/>
          <p:cNvSpPr/>
          <p:nvPr/>
        </p:nvSpPr>
        <p:spPr>
          <a:xfrm>
            <a:off x="4753100" y="791125"/>
            <a:ext cx="1761300" cy="432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a:solidFill>
                  <a:srgbClr val="0C45E6"/>
                </a:solidFill>
              </a:rPr>
              <a:t>Behaviors</a:t>
            </a:r>
          </a:p>
        </p:txBody>
      </p:sp>
      <p:sp>
        <p:nvSpPr>
          <p:cNvPr id="239" name="Shape 239"/>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240" name="Shape 240"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247" name="Shape 247"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pic>
        <p:nvPicPr>
          <p:cNvPr id="248" name="Shape 248"/>
          <p:cNvPicPr preferRelativeResize="0"/>
          <p:nvPr/>
        </p:nvPicPr>
        <p:blipFill>
          <a:blip r:embed="rId4">
            <a:alphaModFix/>
          </a:blip>
          <a:stretch>
            <a:fillRect/>
          </a:stretch>
        </p:blipFill>
        <p:spPr>
          <a:xfrm>
            <a:off x="767475" y="467224"/>
            <a:ext cx="2997850" cy="2415675"/>
          </a:xfrm>
          <a:prstGeom prst="rect">
            <a:avLst/>
          </a:prstGeom>
          <a:noFill/>
          <a:ln>
            <a:noFill/>
          </a:ln>
        </p:spPr>
      </p:pic>
      <p:cxnSp>
        <p:nvCxnSpPr>
          <p:cNvPr id="249" name="Shape 249"/>
          <p:cNvCxnSpPr/>
          <p:nvPr/>
        </p:nvCxnSpPr>
        <p:spPr>
          <a:xfrm>
            <a:off x="3859450" y="2577100"/>
            <a:ext cx="1965300" cy="1132200"/>
          </a:xfrm>
          <a:prstGeom prst="straightConnector1">
            <a:avLst/>
          </a:prstGeom>
          <a:noFill/>
          <a:ln w="9525" cap="flat" cmpd="sng">
            <a:solidFill>
              <a:srgbClr val="D60093"/>
            </a:solidFill>
            <a:prstDash val="solid"/>
            <a:round/>
            <a:headEnd type="none" w="med" len="med"/>
            <a:tailEnd type="triangle" w="lg" len="lg"/>
          </a:ln>
        </p:spPr>
      </p:cxnSp>
      <p:sp>
        <p:nvSpPr>
          <p:cNvPr id="250" name="Shape 250"/>
          <p:cNvSpPr txBox="1"/>
          <p:nvPr/>
        </p:nvSpPr>
        <p:spPr>
          <a:xfrm>
            <a:off x="216475" y="3571675"/>
            <a:ext cx="5303400" cy="2605500"/>
          </a:xfrm>
          <a:prstGeom prst="rect">
            <a:avLst/>
          </a:prstGeom>
          <a:noFill/>
          <a:ln>
            <a:noFill/>
          </a:ln>
        </p:spPr>
        <p:txBody>
          <a:bodyPr lIns="91425" tIns="91425" rIns="91425" bIns="91425" anchor="ctr" anchorCtr="0">
            <a:noAutofit/>
          </a:bodyPr>
          <a:lstStyle/>
          <a:p>
            <a:pPr lvl="0" rtl="0">
              <a:spcBef>
                <a:spcPts val="0"/>
              </a:spcBef>
              <a:buNone/>
            </a:pPr>
            <a:r>
              <a:rPr lang="en-US">
                <a:solidFill>
                  <a:srgbClr val="4D4D4D"/>
                </a:solidFill>
                <a:latin typeface="Calibri"/>
                <a:ea typeface="Calibri"/>
                <a:cs typeface="Calibri"/>
                <a:sym typeface="Calibri"/>
              </a:rPr>
              <a:t>The philosophy of YAI'S Crisis Intervention is to strengthen the supports for families so they are able to maintain and stabilize the family unit, and to reduce the potential for emergency room visits,  out of home placement or involvement with ACS.</a:t>
            </a:r>
          </a:p>
          <a:p>
            <a:pPr lvl="0" rtl="0">
              <a:spcBef>
                <a:spcPts val="0"/>
              </a:spcBef>
              <a:buNone/>
            </a:pPr>
            <a:endParaRPr>
              <a:solidFill>
                <a:srgbClr val="4D4D4D"/>
              </a:solidFill>
              <a:latin typeface="Calibri"/>
              <a:ea typeface="Calibri"/>
              <a:cs typeface="Calibri"/>
              <a:sym typeface="Calibri"/>
            </a:endParaRPr>
          </a:p>
          <a:p>
            <a:pPr lvl="0" rtl="0">
              <a:spcBef>
                <a:spcPts val="0"/>
              </a:spcBef>
              <a:buNone/>
            </a:pPr>
            <a:r>
              <a:rPr lang="en-US">
                <a:solidFill>
                  <a:srgbClr val="4D4D4D"/>
                </a:solidFill>
                <a:latin typeface="Calibri"/>
                <a:ea typeface="Calibri"/>
                <a:cs typeface="Calibri"/>
                <a:sym typeface="Calibri"/>
              </a:rPr>
              <a:t>Our model contains two parts, </a:t>
            </a:r>
          </a:p>
          <a:p>
            <a:pPr lvl="0" rtl="0">
              <a:spcBef>
                <a:spcPts val="0"/>
              </a:spcBef>
              <a:buNone/>
            </a:pPr>
            <a:r>
              <a:rPr lang="en-US">
                <a:solidFill>
                  <a:srgbClr val="4D4D4D"/>
                </a:solidFill>
                <a:latin typeface="Calibri"/>
                <a:ea typeface="Calibri"/>
                <a:cs typeface="Calibri"/>
                <a:sym typeface="Calibri"/>
              </a:rPr>
              <a:t>first is the stabilization of the crisis and </a:t>
            </a:r>
          </a:p>
          <a:p>
            <a:pPr lvl="0" rtl="0">
              <a:spcBef>
                <a:spcPts val="0"/>
              </a:spcBef>
              <a:buNone/>
            </a:pPr>
            <a:r>
              <a:rPr lang="en-US">
                <a:solidFill>
                  <a:srgbClr val="4D4D4D"/>
                </a:solidFill>
                <a:latin typeface="Calibri"/>
                <a:ea typeface="Calibri"/>
                <a:cs typeface="Calibri"/>
                <a:sym typeface="Calibri"/>
              </a:rPr>
              <a:t>the second is a treatment/training/educational component. </a:t>
            </a:r>
          </a:p>
          <a:p>
            <a:pPr lvl="0" rtl="0">
              <a:spcBef>
                <a:spcPts val="0"/>
              </a:spcBef>
              <a:buNone/>
            </a:pPr>
            <a:endParaRPr>
              <a:solidFill>
                <a:srgbClr val="4D4D4D"/>
              </a:solidFill>
              <a:latin typeface="Calibri"/>
              <a:ea typeface="Calibri"/>
              <a:cs typeface="Calibri"/>
              <a:sym typeface="Calibri"/>
            </a:endParaRPr>
          </a:p>
          <a:p>
            <a:pPr lvl="0" rtl="0">
              <a:spcBef>
                <a:spcPts val="0"/>
              </a:spcBef>
              <a:buNone/>
            </a:pPr>
            <a:endParaRPr>
              <a:solidFill>
                <a:srgbClr val="4D4D4D"/>
              </a:solidFill>
              <a:latin typeface="Calibri"/>
              <a:ea typeface="Calibri"/>
              <a:cs typeface="Calibri"/>
              <a:sym typeface="Calibri"/>
            </a:endParaRPr>
          </a:p>
        </p:txBody>
      </p:sp>
      <p:pic>
        <p:nvPicPr>
          <p:cNvPr id="251" name="Shape 251"/>
          <p:cNvPicPr preferRelativeResize="0"/>
          <p:nvPr/>
        </p:nvPicPr>
        <p:blipFill>
          <a:blip r:embed="rId5">
            <a:alphaModFix/>
          </a:blip>
          <a:stretch>
            <a:fillRect/>
          </a:stretch>
        </p:blipFill>
        <p:spPr>
          <a:xfrm>
            <a:off x="5824750" y="3807150"/>
            <a:ext cx="3243191" cy="2272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cxnSp>
        <p:nvCxnSpPr>
          <p:cNvPr id="256" name="Shape 256"/>
          <p:cNvCxnSpPr/>
          <p:nvPr/>
        </p:nvCxnSpPr>
        <p:spPr>
          <a:xfrm rot="10800000">
            <a:off x="2916675" y="1623575"/>
            <a:ext cx="780900" cy="552600"/>
          </a:xfrm>
          <a:prstGeom prst="straightConnector1">
            <a:avLst/>
          </a:prstGeom>
          <a:noFill/>
          <a:ln w="9525" cap="flat" cmpd="sng">
            <a:solidFill>
              <a:srgbClr val="D60093"/>
            </a:solidFill>
            <a:prstDash val="solid"/>
            <a:round/>
            <a:headEnd type="none" w="med" len="med"/>
            <a:tailEnd type="triangle" w="lg" len="lg"/>
          </a:ln>
        </p:spPr>
      </p:cxnSp>
      <p:cxnSp>
        <p:nvCxnSpPr>
          <p:cNvPr id="257" name="Shape 257"/>
          <p:cNvCxnSpPr/>
          <p:nvPr/>
        </p:nvCxnSpPr>
        <p:spPr>
          <a:xfrm flipH="1">
            <a:off x="2391000" y="3079700"/>
            <a:ext cx="1013400" cy="590700"/>
          </a:xfrm>
          <a:prstGeom prst="straightConnector1">
            <a:avLst/>
          </a:prstGeom>
          <a:noFill/>
          <a:ln w="9525" cap="flat" cmpd="sng">
            <a:solidFill>
              <a:srgbClr val="7030A0"/>
            </a:solidFill>
            <a:prstDash val="solid"/>
            <a:round/>
            <a:headEnd type="none" w="med" len="med"/>
            <a:tailEnd type="triangle" w="lg" len="lg"/>
          </a:ln>
        </p:spPr>
      </p:cxnSp>
      <p:sp>
        <p:nvSpPr>
          <p:cNvPr id="258" name="Shape 258"/>
          <p:cNvSpPr/>
          <p:nvPr/>
        </p:nvSpPr>
        <p:spPr>
          <a:xfrm>
            <a:off x="1088066" y="111636"/>
            <a:ext cx="7010400" cy="609599"/>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latin typeface="Arial"/>
                <a:ea typeface="Arial"/>
                <a:cs typeface="Arial"/>
                <a:sym typeface="Arial"/>
              </a:rPr>
              <a:t>CRISIS </a:t>
            </a:r>
            <a:r>
              <a:rPr lang="en-US" sz="2600" b="1">
                <a:solidFill>
                  <a:schemeClr val="dk1"/>
                </a:solidFill>
              </a:rPr>
              <a:t>INTERVENTION SERVICES</a:t>
            </a:r>
          </a:p>
        </p:txBody>
      </p:sp>
      <p:sp>
        <p:nvSpPr>
          <p:cNvPr id="259" name="Shape 259"/>
          <p:cNvSpPr/>
          <p:nvPr/>
        </p:nvSpPr>
        <p:spPr>
          <a:xfrm>
            <a:off x="3689500" y="2347750"/>
            <a:ext cx="1817400" cy="1331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a:p>
        </p:txBody>
      </p:sp>
      <p:grpSp>
        <p:nvGrpSpPr>
          <p:cNvPr id="260" name="Shape 260"/>
          <p:cNvGrpSpPr/>
          <p:nvPr/>
        </p:nvGrpSpPr>
        <p:grpSpPr>
          <a:xfrm>
            <a:off x="6206676" y="3746113"/>
            <a:ext cx="2437081" cy="1349197"/>
            <a:chOff x="5486400" y="1371600"/>
            <a:chExt cx="2362200" cy="1524000"/>
          </a:xfrm>
        </p:grpSpPr>
        <p:sp>
          <p:nvSpPr>
            <p:cNvPr id="261" name="Shape 261"/>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151ADD"/>
                </a:gs>
                <a:gs pos="39000">
                  <a:srgbClr val="151ADD"/>
                </a:gs>
                <a:gs pos="99000">
                  <a:schemeClr val="accent1"/>
                </a:gs>
                <a:gs pos="100000">
                  <a:schemeClr val="accent1"/>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 name="Shape 262"/>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63" name="Shape 263"/>
          <p:cNvGrpSpPr/>
          <p:nvPr/>
        </p:nvGrpSpPr>
        <p:grpSpPr>
          <a:xfrm>
            <a:off x="6267567" y="1066809"/>
            <a:ext cx="2148184" cy="1157478"/>
            <a:chOff x="5486400" y="1371600"/>
            <a:chExt cx="2362200" cy="1524000"/>
          </a:xfrm>
        </p:grpSpPr>
        <p:sp>
          <p:nvSpPr>
            <p:cNvPr id="264" name="Shape 264"/>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chemeClr val="accent6"/>
                </a:gs>
                <a:gs pos="1000">
                  <a:schemeClr val="accent6"/>
                </a:gs>
                <a:gs pos="100000">
                  <a:schemeClr val="accent5"/>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Shape 265"/>
            <p:cNvSpPr/>
            <p:nvPr/>
          </p:nvSpPr>
          <p:spPr>
            <a:xfrm>
              <a:off x="5571083" y="1431690"/>
              <a:ext cx="2200594" cy="1220036"/>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83921"/>
                  </a:srgbClr>
                </a:gs>
                <a:gs pos="3000">
                  <a:srgbClr val="FFFFFF">
                    <a:alpha val="83921"/>
                  </a:srgbClr>
                </a:gs>
                <a:gs pos="55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66" name="Shape 266"/>
          <p:cNvGrpSpPr/>
          <p:nvPr/>
        </p:nvGrpSpPr>
        <p:grpSpPr>
          <a:xfrm>
            <a:off x="3490925" y="4659589"/>
            <a:ext cx="2291334" cy="1285341"/>
            <a:chOff x="5486400" y="1370420"/>
            <a:chExt cx="2362200" cy="1524000"/>
          </a:xfrm>
        </p:grpSpPr>
        <p:sp>
          <p:nvSpPr>
            <p:cNvPr id="267" name="Shape 267"/>
            <p:cNvSpPr/>
            <p:nvPr/>
          </p:nvSpPr>
          <p:spPr>
            <a:xfrm>
              <a:off x="5486400" y="137042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00AF15"/>
                </a:gs>
                <a:gs pos="39000">
                  <a:srgbClr val="00AF15"/>
                </a:gs>
                <a:gs pos="98000">
                  <a:schemeClr val="accent3"/>
                </a:gs>
                <a:gs pos="100000">
                  <a:schemeClr val="accent3"/>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 name="Shape 268"/>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69" name="Shape 269"/>
          <p:cNvGrpSpPr/>
          <p:nvPr/>
        </p:nvGrpSpPr>
        <p:grpSpPr>
          <a:xfrm>
            <a:off x="662765" y="3725476"/>
            <a:ext cx="2254058" cy="1227524"/>
            <a:chOff x="5486400" y="1371600"/>
            <a:chExt cx="2362200" cy="1524000"/>
          </a:xfrm>
        </p:grpSpPr>
        <p:sp>
          <p:nvSpPr>
            <p:cNvPr id="270" name="Shape 270"/>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7030A0"/>
                </a:gs>
                <a:gs pos="14000">
                  <a:srgbClr val="7030A0"/>
                </a:gs>
                <a:gs pos="98000">
                  <a:srgbClr val="AA72D4"/>
                </a:gs>
                <a:gs pos="100000">
                  <a:srgbClr val="AA72D4"/>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Shape 271"/>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72" name="Shape 272"/>
          <p:cNvGrpSpPr/>
          <p:nvPr/>
        </p:nvGrpSpPr>
        <p:grpSpPr>
          <a:xfrm>
            <a:off x="624457" y="1074068"/>
            <a:ext cx="2148184" cy="1133094"/>
            <a:chOff x="5486400" y="1371600"/>
            <a:chExt cx="2362200" cy="1524000"/>
          </a:xfrm>
        </p:grpSpPr>
        <p:sp>
          <p:nvSpPr>
            <p:cNvPr id="273" name="Shape 273"/>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D60093"/>
                </a:gs>
                <a:gs pos="39000">
                  <a:srgbClr val="D60093"/>
                </a:gs>
                <a:gs pos="97000">
                  <a:srgbClr val="FF33CC"/>
                </a:gs>
                <a:gs pos="100000">
                  <a:srgbClr val="FF33CC"/>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Shape 274"/>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75" name="Shape 275"/>
          <p:cNvSpPr/>
          <p:nvPr/>
        </p:nvSpPr>
        <p:spPr>
          <a:xfrm>
            <a:off x="632510" y="1194342"/>
            <a:ext cx="2059800" cy="338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a:solidFill>
                  <a:schemeClr val="lt1"/>
                </a:solidFill>
              </a:rPr>
              <a:t>Case </a:t>
            </a:r>
          </a:p>
          <a:p>
            <a:pPr marL="0" marR="0" lvl="0" indent="0" algn="ctr" rtl="0">
              <a:spcBef>
                <a:spcPts val="0"/>
              </a:spcBef>
              <a:spcAft>
                <a:spcPts val="0"/>
              </a:spcAft>
              <a:buSzPct val="25000"/>
              <a:buNone/>
            </a:pPr>
            <a:r>
              <a:rPr lang="en-US" sz="1800" b="1">
                <a:solidFill>
                  <a:schemeClr val="lt1"/>
                </a:solidFill>
              </a:rPr>
              <a:t>management</a:t>
            </a:r>
          </a:p>
        </p:txBody>
      </p:sp>
      <p:sp>
        <p:nvSpPr>
          <p:cNvPr id="276" name="Shape 276"/>
          <p:cNvSpPr/>
          <p:nvPr/>
        </p:nvSpPr>
        <p:spPr>
          <a:xfrm>
            <a:off x="756075" y="4100537"/>
            <a:ext cx="2059800" cy="472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a:solidFill>
                  <a:schemeClr val="lt1"/>
                </a:solidFill>
              </a:rPr>
              <a:t>Counseling</a:t>
            </a:r>
          </a:p>
        </p:txBody>
      </p:sp>
      <p:sp>
        <p:nvSpPr>
          <p:cNvPr id="277" name="Shape 277"/>
          <p:cNvSpPr/>
          <p:nvPr/>
        </p:nvSpPr>
        <p:spPr>
          <a:xfrm>
            <a:off x="653900" y="4251580"/>
            <a:ext cx="2220390"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a:p>
        </p:txBody>
      </p:sp>
      <p:sp>
        <p:nvSpPr>
          <p:cNvPr id="278" name="Shape 278"/>
          <p:cNvSpPr/>
          <p:nvPr/>
        </p:nvSpPr>
        <p:spPr>
          <a:xfrm>
            <a:off x="3479650" y="4885828"/>
            <a:ext cx="2237100" cy="523200"/>
          </a:xfrm>
          <a:prstGeom prst="rect">
            <a:avLst/>
          </a:prstGeom>
          <a:noFill/>
          <a:ln>
            <a:noFill/>
          </a:ln>
        </p:spPr>
        <p:txBody>
          <a:bodyPr lIns="91425" tIns="45700" rIns="91425" bIns="45700" anchor="t" anchorCtr="0">
            <a:noAutofit/>
          </a:bodyPr>
          <a:lstStyle/>
          <a:p>
            <a:pPr lvl="0" rtl="0">
              <a:spcBef>
                <a:spcPts val="0"/>
              </a:spcBef>
              <a:buNone/>
            </a:pPr>
            <a:endParaRPr sz="1600" b="1">
              <a:solidFill>
                <a:schemeClr val="lt1"/>
              </a:solidFill>
            </a:endParaRPr>
          </a:p>
          <a:p>
            <a:pPr lvl="0" rtl="0">
              <a:spcBef>
                <a:spcPts val="0"/>
              </a:spcBef>
              <a:buSzPct val="25000"/>
              <a:buNone/>
            </a:pPr>
            <a:r>
              <a:rPr lang="en-US" sz="1600" b="1">
                <a:solidFill>
                  <a:schemeClr val="lt1"/>
                </a:solidFill>
              </a:rPr>
              <a:t>  Emergency Respite</a:t>
            </a:r>
          </a:p>
        </p:txBody>
      </p:sp>
      <p:sp>
        <p:nvSpPr>
          <p:cNvPr id="279" name="Shape 279"/>
          <p:cNvSpPr/>
          <p:nvPr/>
        </p:nvSpPr>
        <p:spPr>
          <a:xfrm>
            <a:off x="3733075" y="5755651"/>
            <a:ext cx="2097600" cy="523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a:p>
        </p:txBody>
      </p:sp>
      <p:sp>
        <p:nvSpPr>
          <p:cNvPr id="280" name="Shape 280"/>
          <p:cNvSpPr/>
          <p:nvPr/>
        </p:nvSpPr>
        <p:spPr>
          <a:xfrm>
            <a:off x="6285425" y="3761950"/>
            <a:ext cx="2237100" cy="472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p:txBody>
      </p:sp>
      <p:sp>
        <p:nvSpPr>
          <p:cNvPr id="281" name="Shape 281"/>
          <p:cNvSpPr/>
          <p:nvPr/>
        </p:nvSpPr>
        <p:spPr>
          <a:xfrm>
            <a:off x="6304305" y="1221799"/>
            <a:ext cx="2097499" cy="33855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a:solidFill>
                  <a:schemeClr val="lt1"/>
                </a:solidFill>
              </a:rPr>
              <a:t>Behavior management</a:t>
            </a:r>
          </a:p>
        </p:txBody>
      </p:sp>
      <p:sp>
        <p:nvSpPr>
          <p:cNvPr id="282" name="Shape 282"/>
          <p:cNvSpPr/>
          <p:nvPr/>
        </p:nvSpPr>
        <p:spPr>
          <a:xfrm>
            <a:off x="838200" y="3134380"/>
            <a:ext cx="1720700"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400">
              <a:solidFill>
                <a:srgbClr val="1C1C1C"/>
              </a:solidFill>
              <a:latin typeface="Calibri"/>
              <a:ea typeface="Calibri"/>
              <a:cs typeface="Calibri"/>
              <a:sym typeface="Calibri"/>
            </a:endParaRPr>
          </a:p>
        </p:txBody>
      </p:sp>
      <p:sp>
        <p:nvSpPr>
          <p:cNvPr id="283" name="Shape 283"/>
          <p:cNvSpPr/>
          <p:nvPr/>
        </p:nvSpPr>
        <p:spPr>
          <a:xfrm>
            <a:off x="3115335" y="4159101"/>
            <a:ext cx="1110704"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400">
              <a:solidFill>
                <a:srgbClr val="1C1C1C"/>
              </a:solidFill>
              <a:latin typeface="Calibri"/>
              <a:ea typeface="Calibri"/>
              <a:cs typeface="Calibri"/>
              <a:sym typeface="Calibri"/>
            </a:endParaRPr>
          </a:p>
        </p:txBody>
      </p:sp>
      <p:sp>
        <p:nvSpPr>
          <p:cNvPr id="284" name="Shape 284"/>
          <p:cNvSpPr/>
          <p:nvPr/>
        </p:nvSpPr>
        <p:spPr>
          <a:xfrm>
            <a:off x="4555598" y="4742700"/>
            <a:ext cx="1110600"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1C1C1C"/>
              </a:solidFill>
              <a:latin typeface="Calibri"/>
              <a:ea typeface="Calibri"/>
              <a:cs typeface="Calibri"/>
              <a:sym typeface="Calibri"/>
            </a:endParaRPr>
          </a:p>
        </p:txBody>
      </p:sp>
      <p:sp>
        <p:nvSpPr>
          <p:cNvPr id="285" name="Shape 285"/>
          <p:cNvSpPr/>
          <p:nvPr/>
        </p:nvSpPr>
        <p:spPr>
          <a:xfrm>
            <a:off x="1676400" y="5355266"/>
            <a:ext cx="986348"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400">
              <a:solidFill>
                <a:srgbClr val="1C1C1C"/>
              </a:solidFill>
              <a:latin typeface="Calibri"/>
              <a:ea typeface="Calibri"/>
              <a:cs typeface="Calibri"/>
              <a:sym typeface="Calibri"/>
            </a:endParaRPr>
          </a:p>
        </p:txBody>
      </p:sp>
      <p:sp>
        <p:nvSpPr>
          <p:cNvPr id="286" name="Shape 286"/>
          <p:cNvSpPr/>
          <p:nvPr/>
        </p:nvSpPr>
        <p:spPr>
          <a:xfrm>
            <a:off x="6356498" y="5497032"/>
            <a:ext cx="1453635"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1C1C1C"/>
              </a:solidFill>
              <a:latin typeface="Calibri"/>
              <a:ea typeface="Calibri"/>
              <a:cs typeface="Calibri"/>
              <a:sym typeface="Calibri"/>
            </a:endParaRPr>
          </a:p>
        </p:txBody>
      </p:sp>
      <p:sp>
        <p:nvSpPr>
          <p:cNvPr id="287" name="Shape 287"/>
          <p:cNvSpPr/>
          <p:nvPr/>
        </p:nvSpPr>
        <p:spPr>
          <a:xfrm>
            <a:off x="7129132" y="3058180"/>
            <a:ext cx="1184974"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400">
              <a:solidFill>
                <a:srgbClr val="1C1C1C"/>
              </a:solidFill>
              <a:latin typeface="Calibri"/>
              <a:ea typeface="Calibri"/>
              <a:cs typeface="Calibri"/>
              <a:sym typeface="Calibri"/>
            </a:endParaRPr>
          </a:p>
        </p:txBody>
      </p:sp>
      <p:cxnSp>
        <p:nvCxnSpPr>
          <p:cNvPr id="288" name="Shape 288"/>
          <p:cNvCxnSpPr>
            <a:stCxn id="289" idx="2"/>
          </p:cNvCxnSpPr>
          <p:nvPr/>
        </p:nvCxnSpPr>
        <p:spPr>
          <a:xfrm>
            <a:off x="4561675" y="3896374"/>
            <a:ext cx="3900" cy="777300"/>
          </a:xfrm>
          <a:prstGeom prst="straightConnector1">
            <a:avLst/>
          </a:prstGeom>
          <a:noFill/>
          <a:ln w="9525" cap="flat" cmpd="sng">
            <a:solidFill>
              <a:srgbClr val="D60093"/>
            </a:solidFill>
            <a:prstDash val="solid"/>
            <a:round/>
            <a:headEnd type="none" w="med" len="med"/>
            <a:tailEnd type="triangle" w="lg" len="lg"/>
          </a:ln>
        </p:spPr>
      </p:cxnSp>
      <p:cxnSp>
        <p:nvCxnSpPr>
          <p:cNvPr id="290" name="Shape 290"/>
          <p:cNvCxnSpPr>
            <a:endCxn id="291" idx="1"/>
          </p:cNvCxnSpPr>
          <p:nvPr/>
        </p:nvCxnSpPr>
        <p:spPr>
          <a:xfrm>
            <a:off x="5488400" y="3777801"/>
            <a:ext cx="738600" cy="761400"/>
          </a:xfrm>
          <a:prstGeom prst="straightConnector1">
            <a:avLst/>
          </a:prstGeom>
          <a:noFill/>
          <a:ln w="9525" cap="flat" cmpd="sng">
            <a:solidFill>
              <a:srgbClr val="D60093"/>
            </a:solidFill>
            <a:prstDash val="solid"/>
            <a:round/>
            <a:headEnd type="none" w="med" len="med"/>
            <a:tailEnd type="triangle" w="lg" len="lg"/>
          </a:ln>
        </p:spPr>
      </p:cxnSp>
      <p:cxnSp>
        <p:nvCxnSpPr>
          <p:cNvPr id="292" name="Shape 292"/>
          <p:cNvCxnSpPr/>
          <p:nvPr/>
        </p:nvCxnSpPr>
        <p:spPr>
          <a:xfrm rot="10800000" flipH="1">
            <a:off x="5628075" y="1623800"/>
            <a:ext cx="576000" cy="531000"/>
          </a:xfrm>
          <a:prstGeom prst="straightConnector1">
            <a:avLst/>
          </a:prstGeom>
          <a:noFill/>
          <a:ln w="9525" cap="flat" cmpd="sng">
            <a:solidFill>
              <a:srgbClr val="D60093"/>
            </a:solidFill>
            <a:prstDash val="solid"/>
            <a:round/>
            <a:headEnd type="none" w="med" len="med"/>
            <a:tailEnd type="triangle" w="lg" len="lg"/>
          </a:ln>
        </p:spPr>
      </p:cxnSp>
      <p:sp>
        <p:nvSpPr>
          <p:cNvPr id="293" name="Shape 293"/>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294" name="Shape 294"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
        <p:nvSpPr>
          <p:cNvPr id="295" name="Shape 295"/>
          <p:cNvSpPr/>
          <p:nvPr/>
        </p:nvSpPr>
        <p:spPr>
          <a:xfrm>
            <a:off x="3615600" y="2298187"/>
            <a:ext cx="1817400" cy="1331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a:p>
        </p:txBody>
      </p:sp>
      <p:pic>
        <p:nvPicPr>
          <p:cNvPr id="289" name="Shape 289"/>
          <p:cNvPicPr preferRelativeResize="0"/>
          <p:nvPr/>
        </p:nvPicPr>
        <p:blipFill>
          <a:blip r:embed="rId4">
            <a:alphaModFix/>
          </a:blip>
          <a:stretch>
            <a:fillRect/>
          </a:stretch>
        </p:blipFill>
        <p:spPr>
          <a:xfrm>
            <a:off x="3443125" y="2125300"/>
            <a:ext cx="2237100" cy="1771074"/>
          </a:xfrm>
          <a:prstGeom prst="rect">
            <a:avLst/>
          </a:prstGeom>
          <a:noFill/>
          <a:ln>
            <a:noFill/>
          </a:ln>
        </p:spPr>
      </p:pic>
      <p:sp>
        <p:nvSpPr>
          <p:cNvPr id="296" name="Shape 296"/>
          <p:cNvSpPr/>
          <p:nvPr/>
        </p:nvSpPr>
        <p:spPr>
          <a:xfrm>
            <a:off x="6315300" y="4091625"/>
            <a:ext cx="2253900" cy="590700"/>
          </a:xfrm>
          <a:prstGeom prst="rect">
            <a:avLst/>
          </a:prstGeom>
          <a:noFill/>
          <a:ln>
            <a:noFill/>
          </a:ln>
        </p:spPr>
        <p:txBody>
          <a:bodyPr lIns="91425" tIns="45700" rIns="91425" bIns="45700" anchor="t" anchorCtr="0">
            <a:noAutofit/>
          </a:bodyPr>
          <a:lstStyle/>
          <a:p>
            <a:pPr lvl="0" algn="ctr" rtl="0">
              <a:spcBef>
                <a:spcPts val="0"/>
              </a:spcBef>
              <a:buSzPct val="25000"/>
              <a:buNone/>
            </a:pPr>
            <a:r>
              <a:rPr lang="en-US" sz="1800" b="1">
                <a:solidFill>
                  <a:schemeClr val="lt1"/>
                </a:solidFill>
              </a:rPr>
              <a:t>Family Reimbursement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p:nvPr/>
        </p:nvSpPr>
        <p:spPr>
          <a:xfrm rot="-6614039">
            <a:off x="1557792" y="741246"/>
            <a:ext cx="5490744" cy="5375505"/>
          </a:xfrm>
          <a:custGeom>
            <a:avLst/>
            <a:gdLst/>
            <a:ahLst/>
            <a:cxnLst/>
            <a:rect l="0" t="0" r="0" b="0"/>
            <a:pathLst>
              <a:path w="120000" h="120000" extrusionOk="0">
                <a:moveTo>
                  <a:pt x="104349" y="95287"/>
                </a:moveTo>
                <a:lnTo>
                  <a:pt x="104349" y="95287"/>
                </a:lnTo>
                <a:cubicBezTo>
                  <a:pt x="88370" y="115319"/>
                  <a:pt x="60919" y="122147"/>
                  <a:pt x="37399" y="111939"/>
                </a:cubicBezTo>
                <a:cubicBezTo>
                  <a:pt x="13880" y="101731"/>
                  <a:pt x="148" y="77028"/>
                  <a:pt x="3910" y="51693"/>
                </a:cubicBezTo>
                <a:cubicBezTo>
                  <a:pt x="7671" y="26358"/>
                  <a:pt x="27990" y="6698"/>
                  <a:pt x="53463" y="3745"/>
                </a:cubicBezTo>
                <a:cubicBezTo>
                  <a:pt x="78936" y="792"/>
                  <a:pt x="103222" y="15282"/>
                  <a:pt x="112693" y="39083"/>
                </a:cubicBezTo>
                <a:lnTo>
                  <a:pt x="115863" y="38217"/>
                </a:lnTo>
                <a:lnTo>
                  <a:pt x="112792" y="45571"/>
                </a:lnTo>
                <a:lnTo>
                  <a:pt x="105694" y="40996"/>
                </a:lnTo>
                <a:lnTo>
                  <a:pt x="108863" y="40130"/>
                </a:lnTo>
                <a:lnTo>
                  <a:pt x="108863" y="40130"/>
                </a:lnTo>
                <a:cubicBezTo>
                  <a:pt x="99869" y="18141"/>
                  <a:pt x="77216" y="4884"/>
                  <a:pt x="53575" y="7775"/>
                </a:cubicBezTo>
                <a:cubicBezTo>
                  <a:pt x="29935" y="10666"/>
                  <a:pt x="11166" y="28988"/>
                  <a:pt x="7768" y="52493"/>
                </a:cubicBezTo>
                <a:cubicBezTo>
                  <a:pt x="4371" y="75998"/>
                  <a:pt x="17185" y="98859"/>
                  <a:pt x="39045" y="108289"/>
                </a:cubicBezTo>
                <a:cubicBezTo>
                  <a:pt x="60904" y="117719"/>
                  <a:pt x="86390" y="111381"/>
                  <a:pt x="101246" y="92819"/>
                </a:cubicBezTo>
                <a:close/>
              </a:path>
            </a:pathLst>
          </a:custGeom>
          <a:gradFill>
            <a:gsLst>
              <a:gs pos="0">
                <a:srgbClr val="1C1C1C"/>
              </a:gs>
              <a:gs pos="19000">
                <a:srgbClr val="1C1C1C"/>
              </a:gs>
              <a:gs pos="97000">
                <a:srgbClr val="AFAFAF"/>
              </a:gs>
              <a:gs pos="100000">
                <a:srgbClr val="AFAFAF"/>
              </a:gs>
            </a:gsLst>
            <a:lin ang="54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02" name="Shape 302"/>
          <p:cNvSpPr/>
          <p:nvPr/>
        </p:nvSpPr>
        <p:spPr>
          <a:xfrm>
            <a:off x="1143000" y="141767"/>
            <a:ext cx="7010400" cy="609599"/>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rPr>
              <a:t>ELIGIBILITY PROCESS</a:t>
            </a:r>
          </a:p>
        </p:txBody>
      </p:sp>
      <p:grpSp>
        <p:nvGrpSpPr>
          <p:cNvPr id="303" name="Shape 303"/>
          <p:cNvGrpSpPr/>
          <p:nvPr/>
        </p:nvGrpSpPr>
        <p:grpSpPr>
          <a:xfrm>
            <a:off x="6048153" y="2109224"/>
            <a:ext cx="2509365" cy="1493520"/>
            <a:chOff x="5486400" y="1371600"/>
            <a:chExt cx="2362200" cy="1524000"/>
          </a:xfrm>
        </p:grpSpPr>
        <p:sp>
          <p:nvSpPr>
            <p:cNvPr id="304" name="Shape 304"/>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151ADD"/>
                </a:gs>
                <a:gs pos="39000">
                  <a:srgbClr val="151ADD"/>
                </a:gs>
                <a:gs pos="99000">
                  <a:schemeClr val="accent1"/>
                </a:gs>
                <a:gs pos="100000">
                  <a:schemeClr val="accent1"/>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 name="Shape 305"/>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06" name="Shape 306"/>
          <p:cNvGrpSpPr/>
          <p:nvPr/>
        </p:nvGrpSpPr>
        <p:grpSpPr>
          <a:xfrm>
            <a:off x="3407593" y="816701"/>
            <a:ext cx="2509365" cy="1927707"/>
            <a:chOff x="5486400" y="1371600"/>
            <a:chExt cx="2362200" cy="1524000"/>
          </a:xfrm>
        </p:grpSpPr>
        <p:sp>
          <p:nvSpPr>
            <p:cNvPr id="307" name="Shape 307"/>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chemeClr val="accent6"/>
                </a:gs>
                <a:gs pos="1000">
                  <a:schemeClr val="accent6"/>
                </a:gs>
                <a:gs pos="100000">
                  <a:schemeClr val="accent5"/>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 name="Shape 308"/>
            <p:cNvSpPr/>
            <p:nvPr/>
          </p:nvSpPr>
          <p:spPr>
            <a:xfrm>
              <a:off x="5571083" y="1431690"/>
              <a:ext cx="2200594" cy="1220036"/>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83921"/>
                  </a:srgbClr>
                </a:gs>
                <a:gs pos="3000">
                  <a:srgbClr val="FFFFFF">
                    <a:alpha val="83921"/>
                  </a:srgbClr>
                </a:gs>
                <a:gs pos="55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09" name="Shape 309"/>
          <p:cNvSpPr/>
          <p:nvPr/>
        </p:nvSpPr>
        <p:spPr>
          <a:xfrm>
            <a:off x="3407600" y="778300"/>
            <a:ext cx="2509500" cy="609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b="1" u="sng">
              <a:solidFill>
                <a:schemeClr val="lt1"/>
              </a:solidFill>
            </a:endParaRPr>
          </a:p>
          <a:p>
            <a:pPr marL="0" marR="0" lvl="0" indent="0" algn="ctr" rtl="0">
              <a:spcBef>
                <a:spcPts val="0"/>
              </a:spcBef>
              <a:spcAft>
                <a:spcPts val="0"/>
              </a:spcAft>
              <a:buNone/>
            </a:pPr>
            <a:r>
              <a:rPr lang="en-US" b="1" u="sng">
                <a:solidFill>
                  <a:schemeClr val="lt1"/>
                </a:solidFill>
              </a:rPr>
              <a:t>REQUIRED PAPERWORK</a:t>
            </a:r>
          </a:p>
        </p:txBody>
      </p:sp>
      <p:sp>
        <p:nvSpPr>
          <p:cNvPr id="310" name="Shape 310"/>
          <p:cNvSpPr/>
          <p:nvPr/>
        </p:nvSpPr>
        <p:spPr>
          <a:xfrm>
            <a:off x="3149825" y="1249600"/>
            <a:ext cx="2719200" cy="1535100"/>
          </a:xfrm>
          <a:prstGeom prst="rect">
            <a:avLst/>
          </a:prstGeom>
          <a:noFill/>
          <a:ln>
            <a:noFill/>
          </a:ln>
        </p:spPr>
        <p:txBody>
          <a:bodyPr lIns="91425" tIns="45700" rIns="91425" bIns="45700" anchor="t" anchorCtr="0">
            <a:noAutofit/>
          </a:bodyPr>
          <a:lstStyle/>
          <a:p>
            <a:pPr marL="457200" marR="0" lvl="0" indent="-304800" algn="just" rtl="0">
              <a:spcBef>
                <a:spcPts val="0"/>
              </a:spcBef>
              <a:spcAft>
                <a:spcPts val="0"/>
              </a:spcAft>
              <a:buClr>
                <a:schemeClr val="lt1"/>
              </a:buClr>
              <a:buSzPct val="100000"/>
              <a:buFont typeface="Calibri"/>
              <a:buChar char="-"/>
            </a:pPr>
            <a:r>
              <a:rPr lang="en-US" sz="1200">
                <a:solidFill>
                  <a:schemeClr val="lt1"/>
                </a:solidFill>
                <a:latin typeface="Calibri"/>
                <a:ea typeface="Calibri"/>
                <a:cs typeface="Calibri"/>
                <a:sym typeface="Calibri"/>
              </a:rPr>
              <a:t>Recent psychological and psychosocial evaluations.</a:t>
            </a:r>
          </a:p>
          <a:p>
            <a:pPr marL="457200" marR="0" lvl="0" indent="-304800" algn="just" rtl="0">
              <a:spcBef>
                <a:spcPts val="0"/>
              </a:spcBef>
              <a:spcAft>
                <a:spcPts val="0"/>
              </a:spcAft>
              <a:buClr>
                <a:schemeClr val="lt1"/>
              </a:buClr>
              <a:buSzPct val="100000"/>
              <a:buFont typeface="Calibri"/>
              <a:buChar char="-"/>
            </a:pPr>
            <a:r>
              <a:rPr lang="en-US" sz="1200">
                <a:solidFill>
                  <a:schemeClr val="lt1"/>
                </a:solidFill>
                <a:latin typeface="Calibri"/>
                <a:ea typeface="Calibri"/>
                <a:cs typeface="Calibri"/>
                <a:sym typeface="Calibri"/>
              </a:rPr>
              <a:t>Recent medical exam.</a:t>
            </a:r>
          </a:p>
          <a:p>
            <a:pPr marL="457200" marR="0" lvl="0" indent="-304800" algn="just" rtl="0">
              <a:spcBef>
                <a:spcPts val="0"/>
              </a:spcBef>
              <a:spcAft>
                <a:spcPts val="0"/>
              </a:spcAft>
              <a:buClr>
                <a:schemeClr val="lt1"/>
              </a:buClr>
              <a:buSzPct val="100000"/>
              <a:buFont typeface="Calibri"/>
              <a:buChar char="-"/>
            </a:pPr>
            <a:r>
              <a:rPr lang="en-US" sz="1200">
                <a:solidFill>
                  <a:schemeClr val="lt1"/>
                </a:solidFill>
                <a:latin typeface="Calibri"/>
                <a:ea typeface="Calibri"/>
                <a:cs typeface="Calibri"/>
                <a:sym typeface="Calibri"/>
              </a:rPr>
              <a:t>IEP (if person is under 21)</a:t>
            </a:r>
          </a:p>
          <a:p>
            <a:pPr marL="457200" marR="0" lvl="0" indent="-304800" algn="just" rtl="0">
              <a:spcBef>
                <a:spcPts val="0"/>
              </a:spcBef>
              <a:spcAft>
                <a:spcPts val="0"/>
              </a:spcAft>
              <a:buClr>
                <a:schemeClr val="lt1"/>
              </a:buClr>
              <a:buSzPct val="100000"/>
              <a:buFont typeface="Calibri"/>
              <a:buChar char="-"/>
            </a:pPr>
            <a:r>
              <a:rPr lang="en-US" sz="1200">
                <a:solidFill>
                  <a:schemeClr val="lt1"/>
                </a:solidFill>
                <a:latin typeface="Calibri"/>
                <a:ea typeface="Calibri"/>
                <a:cs typeface="Calibri"/>
                <a:sym typeface="Calibri"/>
              </a:rPr>
              <a:t>Educational records/or any other documentation requested by OPWDD (if the person is over 21)</a:t>
            </a:r>
          </a:p>
          <a:p>
            <a:pPr marR="0" lvl="0" algn="just" rtl="0">
              <a:spcBef>
                <a:spcPts val="0"/>
              </a:spcBef>
              <a:spcAft>
                <a:spcPts val="0"/>
              </a:spcAft>
              <a:buNone/>
            </a:pPr>
            <a:endParaRPr sz="1200">
              <a:solidFill>
                <a:schemeClr val="lt1"/>
              </a:solidFill>
              <a:latin typeface="Calibri"/>
              <a:ea typeface="Calibri"/>
              <a:cs typeface="Calibri"/>
              <a:sym typeface="Calibri"/>
            </a:endParaRPr>
          </a:p>
          <a:p>
            <a:pPr marR="0" lvl="0" algn="just" rtl="0">
              <a:spcBef>
                <a:spcPts val="0"/>
              </a:spcBef>
              <a:spcAft>
                <a:spcPts val="0"/>
              </a:spcAft>
              <a:buNone/>
            </a:pPr>
            <a:endParaRPr sz="1200">
              <a:solidFill>
                <a:schemeClr val="lt1"/>
              </a:solidFill>
              <a:latin typeface="Calibri"/>
              <a:ea typeface="Calibri"/>
              <a:cs typeface="Calibri"/>
              <a:sym typeface="Calibri"/>
            </a:endParaRPr>
          </a:p>
        </p:txBody>
      </p:sp>
      <p:sp>
        <p:nvSpPr>
          <p:cNvPr id="311" name="Shape 311"/>
          <p:cNvSpPr/>
          <p:nvPr/>
        </p:nvSpPr>
        <p:spPr>
          <a:xfrm>
            <a:off x="6166500" y="2301525"/>
            <a:ext cx="2099100" cy="296100"/>
          </a:xfrm>
          <a:prstGeom prst="rect">
            <a:avLst/>
          </a:prstGeom>
          <a:noFill/>
          <a:ln>
            <a:noFill/>
          </a:ln>
        </p:spPr>
        <p:txBody>
          <a:bodyPr lIns="91425" tIns="45700" rIns="91425" bIns="45700" anchor="t" anchorCtr="0">
            <a:noAutofit/>
          </a:bodyPr>
          <a:lstStyle/>
          <a:p>
            <a:pPr lvl="0" algn="ctr" rtl="0">
              <a:spcBef>
                <a:spcPts val="0"/>
              </a:spcBef>
              <a:buNone/>
            </a:pPr>
            <a:r>
              <a:rPr lang="en-US" b="1" u="sng">
                <a:solidFill>
                  <a:schemeClr val="lt1"/>
                </a:solidFill>
              </a:rPr>
              <a:t>NO EVALUATIONS</a:t>
            </a:r>
          </a:p>
        </p:txBody>
      </p:sp>
      <p:sp>
        <p:nvSpPr>
          <p:cNvPr id="312" name="Shape 312"/>
          <p:cNvSpPr/>
          <p:nvPr/>
        </p:nvSpPr>
        <p:spPr>
          <a:xfrm>
            <a:off x="6090525" y="2534225"/>
            <a:ext cx="2379900" cy="10374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r>
              <a:rPr lang="en-US">
                <a:solidFill>
                  <a:srgbClr val="FFFFFF"/>
                </a:solidFill>
              </a:rPr>
              <a:t>- </a:t>
            </a:r>
            <a:r>
              <a:rPr lang="en-US" sz="1200">
                <a:solidFill>
                  <a:srgbClr val="FFFFFF"/>
                </a:solidFill>
              </a:rPr>
              <a:t>Schedule expedite evaluations through agency.</a:t>
            </a:r>
          </a:p>
          <a:p>
            <a:pPr marR="0" lvl="0" algn="l" rtl="0">
              <a:spcBef>
                <a:spcPts val="0"/>
              </a:spcBef>
              <a:spcAft>
                <a:spcPts val="0"/>
              </a:spcAft>
              <a:buNone/>
            </a:pPr>
            <a:endParaRPr sz="1200">
              <a:solidFill>
                <a:srgbClr val="FFFFFF"/>
              </a:solidFill>
            </a:endParaRPr>
          </a:p>
          <a:p>
            <a:pPr marR="0" lvl="0" algn="l" rtl="0">
              <a:spcBef>
                <a:spcPts val="0"/>
              </a:spcBef>
              <a:spcAft>
                <a:spcPts val="0"/>
              </a:spcAft>
              <a:buNone/>
            </a:pPr>
            <a:r>
              <a:rPr lang="en-US" sz="1200">
                <a:solidFill>
                  <a:srgbClr val="FFFFFF"/>
                </a:solidFill>
              </a:rPr>
              <a:t>- No medicaid, expedite free evaluation through agency.</a:t>
            </a:r>
          </a:p>
        </p:txBody>
      </p:sp>
      <p:grpSp>
        <p:nvGrpSpPr>
          <p:cNvPr id="313" name="Shape 313"/>
          <p:cNvGrpSpPr/>
          <p:nvPr/>
        </p:nvGrpSpPr>
        <p:grpSpPr>
          <a:xfrm>
            <a:off x="5842423" y="3750319"/>
            <a:ext cx="2509365" cy="1388516"/>
            <a:chOff x="5486400" y="1371600"/>
            <a:chExt cx="2362200" cy="1524000"/>
          </a:xfrm>
        </p:grpSpPr>
        <p:sp>
          <p:nvSpPr>
            <p:cNvPr id="314" name="Shape 314"/>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chemeClr val="accent1"/>
                </a:gs>
                <a:gs pos="39000">
                  <a:schemeClr val="accent1"/>
                </a:gs>
                <a:gs pos="98000">
                  <a:srgbClr val="5DD3FF"/>
                </a:gs>
                <a:gs pos="100000">
                  <a:srgbClr val="5DD3FF"/>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 name="Shape 315"/>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16" name="Shape 316"/>
          <p:cNvSpPr/>
          <p:nvPr/>
        </p:nvSpPr>
        <p:spPr>
          <a:xfrm>
            <a:off x="5986700" y="3825525"/>
            <a:ext cx="2278800" cy="296100"/>
          </a:xfrm>
          <a:prstGeom prst="rect">
            <a:avLst/>
          </a:prstGeom>
          <a:noFill/>
          <a:ln>
            <a:noFill/>
          </a:ln>
        </p:spPr>
        <p:txBody>
          <a:bodyPr lIns="91425" tIns="45700" rIns="91425" bIns="45700" anchor="t" anchorCtr="0">
            <a:noAutofit/>
          </a:bodyPr>
          <a:lstStyle/>
          <a:p>
            <a:pPr lvl="0" algn="ctr" rtl="0">
              <a:spcBef>
                <a:spcPts val="0"/>
              </a:spcBef>
              <a:buNone/>
            </a:pPr>
            <a:r>
              <a:rPr lang="en-US" b="1" u="sng">
                <a:solidFill>
                  <a:schemeClr val="lt1"/>
                </a:solidFill>
              </a:rPr>
              <a:t>PREPARE PACKAGE</a:t>
            </a:r>
          </a:p>
        </p:txBody>
      </p:sp>
      <p:sp>
        <p:nvSpPr>
          <p:cNvPr id="317" name="Shape 317"/>
          <p:cNvSpPr/>
          <p:nvPr/>
        </p:nvSpPr>
        <p:spPr>
          <a:xfrm>
            <a:off x="5539600" y="4092000"/>
            <a:ext cx="2930700" cy="892200"/>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buClr>
                <a:srgbClr val="FFFFFF"/>
              </a:buClr>
              <a:buFont typeface="Calibri"/>
              <a:buChar char="-"/>
            </a:pPr>
            <a:r>
              <a:rPr lang="en-US">
                <a:solidFill>
                  <a:srgbClr val="FFFFFF"/>
                </a:solidFill>
                <a:latin typeface="Calibri"/>
                <a:ea typeface="Calibri"/>
                <a:cs typeface="Calibri"/>
                <a:sym typeface="Calibri"/>
              </a:rPr>
              <a:t>-Required documentation is prepared and send out to OPWDD for review and approval. </a:t>
            </a:r>
          </a:p>
        </p:txBody>
      </p:sp>
      <p:grpSp>
        <p:nvGrpSpPr>
          <p:cNvPr id="318" name="Shape 318"/>
          <p:cNvGrpSpPr/>
          <p:nvPr/>
        </p:nvGrpSpPr>
        <p:grpSpPr>
          <a:xfrm>
            <a:off x="3526865" y="5006384"/>
            <a:ext cx="2242672" cy="1179423"/>
            <a:chOff x="5486400" y="1371600"/>
            <a:chExt cx="2362200" cy="1524000"/>
          </a:xfrm>
        </p:grpSpPr>
        <p:sp>
          <p:nvSpPr>
            <p:cNvPr id="319" name="Shape 319"/>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00AF15"/>
                </a:gs>
                <a:gs pos="39000">
                  <a:srgbClr val="00AF15"/>
                </a:gs>
                <a:gs pos="98000">
                  <a:schemeClr val="accent3"/>
                </a:gs>
                <a:gs pos="100000">
                  <a:schemeClr val="accent3"/>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Shape 320"/>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21" name="Shape 321"/>
          <p:cNvSpPr/>
          <p:nvPr/>
        </p:nvSpPr>
        <p:spPr>
          <a:xfrm>
            <a:off x="3526875" y="5062450"/>
            <a:ext cx="2099100" cy="338400"/>
          </a:xfrm>
          <a:prstGeom prst="rect">
            <a:avLst/>
          </a:prstGeom>
          <a:noFill/>
          <a:ln>
            <a:noFill/>
          </a:ln>
        </p:spPr>
        <p:txBody>
          <a:bodyPr lIns="91425" tIns="45700" rIns="91425" bIns="45700" anchor="t" anchorCtr="0">
            <a:noAutofit/>
          </a:bodyPr>
          <a:lstStyle/>
          <a:p>
            <a:pPr lvl="0" algn="ctr" rtl="0">
              <a:spcBef>
                <a:spcPts val="0"/>
              </a:spcBef>
              <a:buNone/>
            </a:pPr>
            <a:r>
              <a:rPr lang="en-US" b="1" u="sng">
                <a:solidFill>
                  <a:schemeClr val="lt1"/>
                </a:solidFill>
              </a:rPr>
              <a:t> OPWDD RESPONSE</a:t>
            </a:r>
          </a:p>
        </p:txBody>
      </p:sp>
      <p:sp>
        <p:nvSpPr>
          <p:cNvPr id="322" name="Shape 322"/>
          <p:cNvSpPr/>
          <p:nvPr/>
        </p:nvSpPr>
        <p:spPr>
          <a:xfrm>
            <a:off x="3652375" y="5269075"/>
            <a:ext cx="2236200" cy="8922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r>
              <a:rPr lang="en-US">
                <a:solidFill>
                  <a:schemeClr val="lt1"/>
                </a:solidFill>
                <a:latin typeface="Calibri"/>
                <a:ea typeface="Calibri"/>
                <a:cs typeface="Calibri"/>
                <a:sym typeface="Calibri"/>
              </a:rPr>
              <a:t>-Eligibility </a:t>
            </a:r>
            <a:r>
              <a:rPr lang="en-US" b="1" u="sng">
                <a:solidFill>
                  <a:schemeClr val="lt1"/>
                </a:solidFill>
                <a:latin typeface="Calibri"/>
                <a:ea typeface="Calibri"/>
                <a:cs typeface="Calibri"/>
                <a:sym typeface="Calibri"/>
              </a:rPr>
              <a:t>Denied</a:t>
            </a:r>
          </a:p>
          <a:p>
            <a:pPr marR="0" lvl="0" algn="l" rtl="0">
              <a:spcBef>
                <a:spcPts val="0"/>
              </a:spcBef>
              <a:spcAft>
                <a:spcPts val="0"/>
              </a:spcAft>
              <a:buNone/>
            </a:pPr>
            <a:r>
              <a:rPr lang="en-US">
                <a:solidFill>
                  <a:schemeClr val="lt1"/>
                </a:solidFill>
                <a:latin typeface="Calibri"/>
                <a:ea typeface="Calibri"/>
                <a:cs typeface="Calibri"/>
                <a:sym typeface="Calibri"/>
              </a:rPr>
              <a:t>(explore needed documentation to reapply for eligibility) . </a:t>
            </a:r>
          </a:p>
        </p:txBody>
      </p:sp>
      <p:grpSp>
        <p:nvGrpSpPr>
          <p:cNvPr id="323" name="Shape 323"/>
          <p:cNvGrpSpPr/>
          <p:nvPr/>
        </p:nvGrpSpPr>
        <p:grpSpPr>
          <a:xfrm>
            <a:off x="1143010" y="3652558"/>
            <a:ext cx="2509365" cy="1285494"/>
            <a:chOff x="5486400" y="1371600"/>
            <a:chExt cx="2362200" cy="1524000"/>
          </a:xfrm>
        </p:grpSpPr>
        <p:sp>
          <p:nvSpPr>
            <p:cNvPr id="324" name="Shape 324"/>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7030A0"/>
                </a:gs>
                <a:gs pos="14000">
                  <a:srgbClr val="7030A0"/>
                </a:gs>
                <a:gs pos="98000">
                  <a:srgbClr val="AA72D4"/>
                </a:gs>
                <a:gs pos="100000">
                  <a:srgbClr val="AA72D4"/>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 name="Shape 325"/>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26" name="Shape 326"/>
          <p:cNvSpPr/>
          <p:nvPr/>
        </p:nvSpPr>
        <p:spPr>
          <a:xfrm>
            <a:off x="1353200" y="3695750"/>
            <a:ext cx="2099100" cy="296100"/>
          </a:xfrm>
          <a:prstGeom prst="rect">
            <a:avLst/>
          </a:prstGeom>
          <a:noFill/>
          <a:ln>
            <a:noFill/>
          </a:ln>
        </p:spPr>
        <p:txBody>
          <a:bodyPr lIns="91425" tIns="45700" rIns="91425" bIns="45700" anchor="t" anchorCtr="0">
            <a:noAutofit/>
          </a:bodyPr>
          <a:lstStyle/>
          <a:p>
            <a:pPr lvl="0" algn="ctr" rtl="0">
              <a:spcBef>
                <a:spcPts val="0"/>
              </a:spcBef>
              <a:buNone/>
            </a:pPr>
            <a:r>
              <a:rPr lang="en-US" b="1" u="sng">
                <a:solidFill>
                  <a:schemeClr val="lt1"/>
                </a:solidFill>
              </a:rPr>
              <a:t>OPWDD RESPONSE</a:t>
            </a:r>
          </a:p>
        </p:txBody>
      </p:sp>
      <p:sp>
        <p:nvSpPr>
          <p:cNvPr id="327" name="Shape 327"/>
          <p:cNvSpPr/>
          <p:nvPr/>
        </p:nvSpPr>
        <p:spPr>
          <a:xfrm>
            <a:off x="1143000" y="4008450"/>
            <a:ext cx="2586000" cy="892200"/>
          </a:xfrm>
          <a:prstGeom prst="rect">
            <a:avLst/>
          </a:prstGeom>
          <a:noFill/>
          <a:ln>
            <a:noFill/>
          </a:ln>
        </p:spPr>
        <p:txBody>
          <a:bodyPr lIns="91425" tIns="45700" rIns="91425" bIns="45700" anchor="t" anchorCtr="0">
            <a:noAutofit/>
          </a:bodyPr>
          <a:lstStyle/>
          <a:p>
            <a:pPr marR="0" lvl="0" algn="just" rtl="0">
              <a:spcBef>
                <a:spcPts val="0"/>
              </a:spcBef>
              <a:spcAft>
                <a:spcPts val="0"/>
              </a:spcAft>
              <a:buNone/>
            </a:pPr>
            <a:r>
              <a:rPr lang="en-US">
                <a:solidFill>
                  <a:schemeClr val="lt1"/>
                </a:solidFill>
                <a:latin typeface="Calibri"/>
                <a:ea typeface="Calibri"/>
                <a:cs typeface="Calibri"/>
                <a:sym typeface="Calibri"/>
              </a:rPr>
              <a:t>-Eligibility </a:t>
            </a:r>
            <a:r>
              <a:rPr lang="en-US" b="1" u="sng">
                <a:solidFill>
                  <a:schemeClr val="lt1"/>
                </a:solidFill>
                <a:latin typeface="Calibri"/>
                <a:ea typeface="Calibri"/>
                <a:cs typeface="Calibri"/>
                <a:sym typeface="Calibri"/>
              </a:rPr>
              <a:t>Approved</a:t>
            </a:r>
          </a:p>
          <a:p>
            <a:pPr marR="0" lvl="0" algn="just" rtl="0">
              <a:spcBef>
                <a:spcPts val="0"/>
              </a:spcBef>
              <a:spcAft>
                <a:spcPts val="0"/>
              </a:spcAft>
              <a:buNone/>
            </a:pPr>
            <a:r>
              <a:rPr lang="en-US">
                <a:solidFill>
                  <a:schemeClr val="lt1"/>
                </a:solidFill>
                <a:latin typeface="Calibri"/>
                <a:ea typeface="Calibri"/>
                <a:cs typeface="Calibri"/>
                <a:sym typeface="Calibri"/>
              </a:rPr>
              <a:t>(Assist the person in completing the Front Door process)</a:t>
            </a:r>
          </a:p>
        </p:txBody>
      </p:sp>
      <p:grpSp>
        <p:nvGrpSpPr>
          <p:cNvPr id="328" name="Shape 328"/>
          <p:cNvGrpSpPr/>
          <p:nvPr/>
        </p:nvGrpSpPr>
        <p:grpSpPr>
          <a:xfrm>
            <a:off x="767036" y="2066286"/>
            <a:ext cx="2509365" cy="1438960"/>
            <a:chOff x="5486400" y="1371600"/>
            <a:chExt cx="2362200" cy="1524000"/>
          </a:xfrm>
        </p:grpSpPr>
        <p:sp>
          <p:nvSpPr>
            <p:cNvPr id="329" name="Shape 329"/>
            <p:cNvSpPr/>
            <p:nvPr/>
          </p:nvSpPr>
          <p:spPr>
            <a:xfrm>
              <a:off x="5486400" y="1371600"/>
              <a:ext cx="2362200" cy="1524000"/>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D60093"/>
                </a:gs>
                <a:gs pos="39000">
                  <a:srgbClr val="D60093"/>
                </a:gs>
                <a:gs pos="97000">
                  <a:srgbClr val="FF33CC"/>
                </a:gs>
                <a:gs pos="100000">
                  <a:srgbClr val="FF33CC"/>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 name="Shape 330"/>
            <p:cNvSpPr/>
            <p:nvPr/>
          </p:nvSpPr>
          <p:spPr>
            <a:xfrm>
              <a:off x="5571083" y="1431987"/>
              <a:ext cx="2200594" cy="1159767"/>
            </a:xfrm>
            <a:custGeom>
              <a:avLst/>
              <a:gdLst/>
              <a:ahLst/>
              <a:cxnLst/>
              <a:rect l="0" t="0" r="0" b="0"/>
              <a:pathLst>
                <a:path w="120000" h="120000" extrusionOk="0">
                  <a:moveTo>
                    <a:pt x="120000" y="105389"/>
                  </a:moveTo>
                  <a:cubicBezTo>
                    <a:pt x="120000" y="113532"/>
                    <a:pt x="115603" y="120000"/>
                    <a:pt x="110067" y="120000"/>
                  </a:cubicBezTo>
                  <a:cubicBezTo>
                    <a:pt x="10094" y="120000"/>
                    <a:pt x="10094" y="120000"/>
                    <a:pt x="10094" y="120000"/>
                  </a:cubicBezTo>
                  <a:cubicBezTo>
                    <a:pt x="4559" y="120000"/>
                    <a:pt x="0" y="113532"/>
                    <a:pt x="0" y="105389"/>
                  </a:cubicBezTo>
                  <a:cubicBezTo>
                    <a:pt x="0" y="14610"/>
                    <a:pt x="0" y="14610"/>
                    <a:pt x="0" y="14610"/>
                  </a:cubicBezTo>
                  <a:cubicBezTo>
                    <a:pt x="0" y="6467"/>
                    <a:pt x="4559" y="0"/>
                    <a:pt x="10094" y="0"/>
                  </a:cubicBezTo>
                  <a:cubicBezTo>
                    <a:pt x="110067" y="0"/>
                    <a:pt x="110067" y="0"/>
                    <a:pt x="110067" y="0"/>
                  </a:cubicBezTo>
                  <a:cubicBezTo>
                    <a:pt x="115603" y="0"/>
                    <a:pt x="120000" y="6467"/>
                    <a:pt x="120000" y="14610"/>
                  </a:cubicBezTo>
                  <a:lnTo>
                    <a:pt x="120000" y="105389"/>
                  </a:lnTo>
                  <a:close/>
                </a:path>
              </a:pathLst>
            </a:custGeom>
            <a:gradFill>
              <a:gsLst>
                <a:gs pos="0">
                  <a:srgbClr val="FFFFFF">
                    <a:alpha val="71764"/>
                  </a:srgbClr>
                </a:gs>
                <a:gs pos="3000">
                  <a:srgbClr val="FFFFFF">
                    <a:alpha val="71764"/>
                  </a:srgbClr>
                </a:gs>
                <a:gs pos="48000">
                  <a:srgbClr val="0833E8">
                    <a:alpha val="0"/>
                  </a:srgbClr>
                </a:gs>
                <a:gs pos="100000">
                  <a:srgbClr val="0833E8">
                    <a:alpha val="0"/>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31" name="Shape 331"/>
          <p:cNvSpPr/>
          <p:nvPr/>
        </p:nvSpPr>
        <p:spPr>
          <a:xfrm>
            <a:off x="951225" y="2135124"/>
            <a:ext cx="2099100" cy="296100"/>
          </a:xfrm>
          <a:prstGeom prst="rect">
            <a:avLst/>
          </a:prstGeom>
          <a:noFill/>
          <a:ln>
            <a:noFill/>
          </a:ln>
        </p:spPr>
        <p:txBody>
          <a:bodyPr lIns="91425" tIns="45700" rIns="91425" bIns="45700" anchor="t" anchorCtr="0">
            <a:noAutofit/>
          </a:bodyPr>
          <a:lstStyle/>
          <a:p>
            <a:pPr lvl="0" algn="ctr" rtl="0">
              <a:spcBef>
                <a:spcPts val="0"/>
              </a:spcBef>
              <a:buNone/>
            </a:pPr>
            <a:r>
              <a:rPr lang="en-US" b="1" u="sng">
                <a:solidFill>
                  <a:schemeClr val="lt1"/>
                </a:solidFill>
              </a:rPr>
              <a:t>CHOICES</a:t>
            </a:r>
          </a:p>
        </p:txBody>
      </p:sp>
      <p:sp>
        <p:nvSpPr>
          <p:cNvPr id="332" name="Shape 332"/>
          <p:cNvSpPr/>
          <p:nvPr/>
        </p:nvSpPr>
        <p:spPr>
          <a:xfrm>
            <a:off x="846175" y="2351600"/>
            <a:ext cx="2379900" cy="1082100"/>
          </a:xfrm>
          <a:prstGeom prst="rect">
            <a:avLst/>
          </a:prstGeom>
          <a:noFill/>
          <a:ln>
            <a:noFill/>
          </a:ln>
        </p:spPr>
        <p:txBody>
          <a:bodyPr lIns="91425" tIns="45700" rIns="91425" bIns="45700" anchor="t" anchorCtr="0">
            <a:noAutofit/>
          </a:bodyPr>
          <a:lstStyle/>
          <a:p>
            <a:pPr marR="0" lvl="0" algn="just" rtl="0">
              <a:spcBef>
                <a:spcPts val="0"/>
              </a:spcBef>
              <a:spcAft>
                <a:spcPts val="0"/>
              </a:spcAft>
              <a:buNone/>
            </a:pPr>
            <a:r>
              <a:rPr lang="en-US">
                <a:solidFill>
                  <a:schemeClr val="lt1"/>
                </a:solidFill>
                <a:latin typeface="Calibri"/>
                <a:ea typeface="Calibri"/>
                <a:cs typeface="Calibri"/>
                <a:sym typeface="Calibri"/>
              </a:rPr>
              <a:t>-Person completes the Front Door process, then added to CHOICES for final approval in order to receive services.</a:t>
            </a:r>
          </a:p>
        </p:txBody>
      </p:sp>
      <p:sp>
        <p:nvSpPr>
          <p:cNvPr id="333" name="Shape 333"/>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334" name="Shape 334"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
        <p:nvSpPr>
          <p:cNvPr id="335" name="Shape 335"/>
          <p:cNvSpPr/>
          <p:nvPr/>
        </p:nvSpPr>
        <p:spPr>
          <a:xfrm>
            <a:off x="1879300" y="1057675"/>
            <a:ext cx="1404300" cy="338400"/>
          </a:xfrm>
          <a:prstGeom prst="rect">
            <a:avLst/>
          </a:prstGeom>
          <a:noFill/>
          <a:ln>
            <a:noFill/>
          </a:ln>
        </p:spPr>
        <p:txBody>
          <a:bodyPr lIns="91425" tIns="45700" rIns="91425" bIns="45700" anchor="t" anchorCtr="0">
            <a:noAutofit/>
          </a:bodyPr>
          <a:lstStyle/>
          <a:p>
            <a:pPr lvl="0" algn="ctr" rtl="0">
              <a:spcBef>
                <a:spcPts val="0"/>
              </a:spcBef>
              <a:buNone/>
            </a:pPr>
            <a:r>
              <a:rPr lang="en-US" b="1" u="sng"/>
              <a:t>ELIGIBLE!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340" name="Shape 340"/>
          <p:cNvGrpSpPr/>
          <p:nvPr/>
        </p:nvGrpSpPr>
        <p:grpSpPr>
          <a:xfrm>
            <a:off x="981074" y="4115036"/>
            <a:ext cx="4267199" cy="2772826"/>
            <a:chOff x="1019175" y="3838575"/>
            <a:chExt cx="4267199" cy="3200400"/>
          </a:xfrm>
        </p:grpSpPr>
        <p:sp>
          <p:nvSpPr>
            <p:cNvPr id="341" name="Shape 341"/>
            <p:cNvSpPr/>
            <p:nvPr/>
          </p:nvSpPr>
          <p:spPr>
            <a:xfrm>
              <a:off x="1752600" y="4143375"/>
              <a:ext cx="220858" cy="2895600"/>
            </a:xfrm>
            <a:prstGeom prst="rect">
              <a:avLst/>
            </a:prstGeom>
            <a:gradFill>
              <a:gsLst>
                <a:gs pos="0">
                  <a:srgbClr val="454545"/>
                </a:gs>
                <a:gs pos="49000">
                  <a:srgbClr val="AFAFAF"/>
                </a:gs>
                <a:gs pos="98000">
                  <a:srgbClr val="696969"/>
                </a:gs>
                <a:gs pos="100000">
                  <a:srgbClr val="696969"/>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 name="Shape 342"/>
            <p:cNvSpPr/>
            <p:nvPr/>
          </p:nvSpPr>
          <p:spPr>
            <a:xfrm>
              <a:off x="4375846" y="4124325"/>
              <a:ext cx="220858" cy="2895600"/>
            </a:xfrm>
            <a:prstGeom prst="rect">
              <a:avLst/>
            </a:prstGeom>
            <a:gradFill>
              <a:gsLst>
                <a:gs pos="0">
                  <a:srgbClr val="454545"/>
                </a:gs>
                <a:gs pos="49000">
                  <a:srgbClr val="AFAFAF"/>
                </a:gs>
                <a:gs pos="98000">
                  <a:srgbClr val="696969"/>
                </a:gs>
                <a:gs pos="100000">
                  <a:srgbClr val="696969"/>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 name="Shape 343"/>
            <p:cNvSpPr/>
            <p:nvPr/>
          </p:nvSpPr>
          <p:spPr>
            <a:xfrm>
              <a:off x="1019175" y="3838575"/>
              <a:ext cx="4267199" cy="1066799"/>
            </a:xfrm>
            <a:prstGeom prst="roundRect">
              <a:avLst>
                <a:gd name="adj" fmla="val 0"/>
              </a:avLst>
            </a:prstGeom>
            <a:gradFill>
              <a:gsLst>
                <a:gs pos="0">
                  <a:srgbClr val="FB9205"/>
                </a:gs>
                <a:gs pos="58999">
                  <a:srgbClr val="FCE32C"/>
                </a:gs>
                <a:gs pos="100000">
                  <a:srgbClr val="FCE32C"/>
                </a:gs>
              </a:gsLst>
              <a:lin ang="15000000" scaled="0"/>
            </a:gradFill>
            <a:ln w="15875" cap="flat" cmpd="sng">
              <a:solidFill>
                <a:srgbClr val="A5A5A5"/>
              </a:solidFill>
              <a:prstDash val="solid"/>
              <a:round/>
              <a:headEnd type="none" w="med" len="med"/>
              <a:tailEnd type="none" w="med" len="med"/>
            </a:ln>
            <a:effectLst>
              <a:outerShdw blurRad="57785" dist="33019" dir="3180000" algn="ctr">
                <a:srgbClr val="000000">
                  <a:alpha val="29803"/>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44" name="Shape 344"/>
          <p:cNvSpPr/>
          <p:nvPr/>
        </p:nvSpPr>
        <p:spPr>
          <a:xfrm>
            <a:off x="827425" y="4309625"/>
            <a:ext cx="4714800" cy="787200"/>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2400" b="1">
              <a:solidFill>
                <a:srgbClr val="FF8C21"/>
              </a:solidFill>
            </a:endParaRPr>
          </a:p>
          <a:p>
            <a:pPr marL="0" marR="0" lvl="0" indent="0" algn="ctr" rtl="0">
              <a:spcBef>
                <a:spcPts val="0"/>
              </a:spcBef>
              <a:spcAft>
                <a:spcPts val="0"/>
              </a:spcAft>
              <a:buSzPct val="25000"/>
              <a:buNone/>
            </a:pPr>
            <a:r>
              <a:rPr lang="en-US" sz="2400" b="1"/>
              <a:t>Short Term</a:t>
            </a:r>
          </a:p>
          <a:p>
            <a:pPr marL="0" marR="0" lvl="0" indent="0" algn="ctr" rtl="0">
              <a:spcBef>
                <a:spcPts val="0"/>
              </a:spcBef>
              <a:spcAft>
                <a:spcPts val="0"/>
              </a:spcAft>
              <a:buSzPct val="25000"/>
              <a:buNone/>
            </a:pPr>
            <a:r>
              <a:rPr lang="en-US" sz="2400" b="1"/>
              <a:t>Case Management</a:t>
            </a:r>
          </a:p>
          <a:p>
            <a:pPr lvl="0" algn="ctr" rtl="0">
              <a:spcBef>
                <a:spcPts val="0"/>
              </a:spcBef>
              <a:buNone/>
            </a:pPr>
            <a:endParaRPr sz="2400" b="1">
              <a:solidFill>
                <a:srgbClr val="FF8C21"/>
              </a:solidFill>
            </a:endParaRPr>
          </a:p>
          <a:p>
            <a:pPr marL="0" marR="0" lvl="0" indent="0" algn="ctr" rtl="0">
              <a:spcBef>
                <a:spcPts val="0"/>
              </a:spcBef>
              <a:spcAft>
                <a:spcPts val="0"/>
              </a:spcAft>
              <a:buNone/>
            </a:pPr>
            <a:endParaRPr sz="2400" b="1">
              <a:solidFill>
                <a:srgbClr val="FF8C21"/>
              </a:solidFill>
            </a:endParaRPr>
          </a:p>
        </p:txBody>
      </p:sp>
      <p:sp>
        <p:nvSpPr>
          <p:cNvPr id="345" name="Shape 345"/>
          <p:cNvSpPr/>
          <p:nvPr/>
        </p:nvSpPr>
        <p:spPr>
          <a:xfrm>
            <a:off x="6400800" y="1839874"/>
            <a:ext cx="2209800" cy="4451400"/>
          </a:xfrm>
          <a:prstGeom prst="rect">
            <a:avLst/>
          </a:prstGeom>
          <a:gradFill>
            <a:gsLst>
              <a:gs pos="0">
                <a:srgbClr val="C0C0C0"/>
              </a:gs>
              <a:gs pos="100000">
                <a:schemeClr val="lt1"/>
              </a:gs>
            </a:gsLst>
            <a:lin ang="16200000" scaled="0"/>
          </a:gradFill>
          <a:ln w="9525" cap="flat" cmpd="sng">
            <a:solidFill>
              <a:srgbClr val="A5A5A5"/>
            </a:solidFill>
            <a:prstDash val="solid"/>
            <a:round/>
            <a:headEnd type="none" w="med" len="med"/>
            <a:tailEnd type="none" w="med" len="med"/>
          </a:ln>
          <a:effectLst>
            <a:reflection stA="52000" endA="300" endPos="35000" sy="-100000" algn="bl" rotWithShape="0"/>
          </a:effectLst>
        </p:spPr>
        <p:txBody>
          <a:bodyPr lIns="91425" tIns="45700" rIns="91425" bIns="45700" anchor="ctr" anchorCtr="0">
            <a:noAutofit/>
          </a:bodyPr>
          <a:lstStyle/>
          <a:p>
            <a:pPr lvl="0" rtl="0">
              <a:lnSpc>
                <a:spcPct val="115000"/>
              </a:lnSpc>
              <a:spcBef>
                <a:spcPts val="600"/>
              </a:spcBef>
              <a:buClr>
                <a:srgbClr val="000000"/>
              </a:buClr>
              <a:buSzPct val="91666"/>
              <a:buFont typeface="Arial"/>
              <a:buNone/>
            </a:pPr>
            <a:r>
              <a:rPr lang="en-US" sz="1200"/>
              <a:t>-Assist in obtaining medicaid, if necessary. </a:t>
            </a:r>
          </a:p>
          <a:p>
            <a:pPr lvl="0" rtl="0">
              <a:lnSpc>
                <a:spcPct val="115000"/>
              </a:lnSpc>
              <a:spcBef>
                <a:spcPts val="600"/>
              </a:spcBef>
              <a:buClr>
                <a:srgbClr val="000000"/>
              </a:buClr>
              <a:buSzPct val="91666"/>
              <a:buFont typeface="Arial"/>
              <a:buNone/>
            </a:pPr>
            <a:r>
              <a:rPr lang="en-US" sz="1200"/>
              <a:t>-Assist in the eligibility process. </a:t>
            </a:r>
          </a:p>
          <a:p>
            <a:pPr lvl="0" rtl="0">
              <a:lnSpc>
                <a:spcPct val="115000"/>
              </a:lnSpc>
              <a:spcBef>
                <a:spcPts val="600"/>
              </a:spcBef>
              <a:buClr>
                <a:srgbClr val="000000"/>
              </a:buClr>
              <a:buSzPct val="91666"/>
              <a:buFont typeface="Arial"/>
              <a:buNone/>
            </a:pPr>
            <a:r>
              <a:rPr lang="en-US" sz="1200"/>
              <a:t>-Conduct home visits to further assess the needs of the family.</a:t>
            </a:r>
          </a:p>
          <a:p>
            <a:pPr lvl="0" rtl="0">
              <a:lnSpc>
                <a:spcPct val="115000"/>
              </a:lnSpc>
              <a:spcBef>
                <a:spcPts val="600"/>
              </a:spcBef>
              <a:buClr>
                <a:srgbClr val="000000"/>
              </a:buClr>
              <a:buSzPct val="91666"/>
              <a:buFont typeface="Arial"/>
              <a:buNone/>
            </a:pPr>
            <a:r>
              <a:rPr lang="en-US" sz="1200"/>
              <a:t>- Accompany family to important appointments (ex; medical, human resources, court, housing, and schools).</a:t>
            </a:r>
          </a:p>
          <a:p>
            <a:pPr lvl="0" rtl="0">
              <a:lnSpc>
                <a:spcPct val="115000"/>
              </a:lnSpc>
              <a:spcBef>
                <a:spcPts val="600"/>
              </a:spcBef>
              <a:buClr>
                <a:srgbClr val="000000"/>
              </a:buClr>
              <a:buSzPct val="91666"/>
              <a:buFont typeface="Arial"/>
              <a:buNone/>
            </a:pPr>
            <a:r>
              <a:rPr lang="en-US" sz="1200"/>
              <a:t>-Assist in obtaining other family support services, make referrals, link to other agencies.</a:t>
            </a:r>
          </a:p>
          <a:p>
            <a:pPr lvl="0" rtl="0">
              <a:lnSpc>
                <a:spcPct val="115000"/>
              </a:lnSpc>
              <a:spcBef>
                <a:spcPts val="600"/>
              </a:spcBef>
              <a:buClr>
                <a:srgbClr val="000000"/>
              </a:buClr>
              <a:buSzPct val="91666"/>
              <a:buFont typeface="Arial"/>
              <a:buNone/>
            </a:pPr>
            <a:r>
              <a:rPr lang="en-US" sz="1200"/>
              <a:t>-Assist in obtaining Medicaid Service Coordination to receive long term services (waiver services).</a:t>
            </a:r>
          </a:p>
        </p:txBody>
      </p:sp>
      <p:sp>
        <p:nvSpPr>
          <p:cNvPr id="346" name="Shape 346"/>
          <p:cNvSpPr/>
          <p:nvPr/>
        </p:nvSpPr>
        <p:spPr>
          <a:xfrm>
            <a:off x="6400800" y="1121675"/>
            <a:ext cx="2209800" cy="718200"/>
          </a:xfrm>
          <a:prstGeom prst="round2SameRect">
            <a:avLst>
              <a:gd name="adj1" fmla="val 21479"/>
              <a:gd name="adj2" fmla="val 0"/>
            </a:avLst>
          </a:prstGeom>
          <a:gradFill>
            <a:gsLst>
              <a:gs pos="0">
                <a:schemeClr val="accent6"/>
              </a:gs>
              <a:gs pos="1000">
                <a:schemeClr val="accent6"/>
              </a:gs>
              <a:gs pos="66000">
                <a:schemeClr val="accent5"/>
              </a:gs>
              <a:gs pos="100000">
                <a:schemeClr val="accent5"/>
              </a:gs>
            </a:gsLst>
            <a:lin ang="5400000" scaled="0"/>
          </a:gradFill>
          <a:ln w="9525" cap="flat" cmpd="sng">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7" name="Shape 347"/>
          <p:cNvSpPr/>
          <p:nvPr/>
        </p:nvSpPr>
        <p:spPr>
          <a:xfrm>
            <a:off x="6484100" y="1282275"/>
            <a:ext cx="2026800" cy="420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a:solidFill>
                  <a:schemeClr val="lt1"/>
                </a:solidFill>
              </a:rPr>
              <a:t>How do we help!</a:t>
            </a:r>
          </a:p>
        </p:txBody>
      </p:sp>
      <p:sp>
        <p:nvSpPr>
          <p:cNvPr id="348" name="Shape 348"/>
          <p:cNvSpPr/>
          <p:nvPr/>
        </p:nvSpPr>
        <p:spPr>
          <a:xfrm>
            <a:off x="1066800" y="86385"/>
            <a:ext cx="7010400" cy="609599"/>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rPr>
              <a:t>CRISIS </a:t>
            </a:r>
            <a:r>
              <a:rPr lang="en-US" sz="2600" b="1">
                <a:solidFill>
                  <a:schemeClr val="dk1"/>
                </a:solidFill>
                <a:latin typeface="Arial"/>
                <a:ea typeface="Arial"/>
                <a:cs typeface="Arial"/>
                <a:sym typeface="Arial"/>
              </a:rPr>
              <a:t>C</a:t>
            </a:r>
            <a:r>
              <a:rPr lang="en-US" sz="2600" b="1">
                <a:solidFill>
                  <a:schemeClr val="dk1"/>
                </a:solidFill>
              </a:rPr>
              <a:t>ASE</a:t>
            </a:r>
            <a:r>
              <a:rPr lang="en-US" sz="2600" b="1">
                <a:solidFill>
                  <a:schemeClr val="dk1"/>
                </a:solidFill>
                <a:latin typeface="Arial"/>
                <a:ea typeface="Arial"/>
                <a:cs typeface="Arial"/>
                <a:sym typeface="Arial"/>
              </a:rPr>
              <a:t> MANAGEMENT </a:t>
            </a:r>
          </a:p>
        </p:txBody>
      </p:sp>
      <p:grpSp>
        <p:nvGrpSpPr>
          <p:cNvPr id="349" name="Shape 349"/>
          <p:cNvGrpSpPr/>
          <p:nvPr/>
        </p:nvGrpSpPr>
        <p:grpSpPr>
          <a:xfrm>
            <a:off x="1598126" y="1391308"/>
            <a:ext cx="3778853" cy="3244517"/>
            <a:chOff x="1389062" y="1095375"/>
            <a:chExt cx="3895724" cy="3344863"/>
          </a:xfrm>
        </p:grpSpPr>
        <p:sp>
          <p:nvSpPr>
            <p:cNvPr id="350" name="Shape 350"/>
            <p:cNvSpPr/>
            <p:nvPr/>
          </p:nvSpPr>
          <p:spPr>
            <a:xfrm>
              <a:off x="3906837" y="1181099"/>
              <a:ext cx="613665" cy="436563"/>
            </a:xfrm>
            <a:prstGeom prst="ellipse">
              <a:avLst/>
            </a:prstGeom>
            <a:solidFill>
              <a:srgbClr val="000000"/>
            </a:solidFill>
            <a:ln>
              <a:noFill/>
            </a:ln>
            <a:effectLst>
              <a:outerShdw blurRad="38100" dist="1320800" dir="8100000" sy="-23000" kx="800400" ky="800400" algn="br" rotWithShape="0">
                <a:srgbClr val="000000">
                  <a:alpha val="24705"/>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1" name="Shape 351"/>
            <p:cNvGrpSpPr/>
            <p:nvPr/>
          </p:nvGrpSpPr>
          <p:grpSpPr>
            <a:xfrm>
              <a:off x="1389062" y="1095375"/>
              <a:ext cx="3895724" cy="3344863"/>
              <a:chOff x="1389062" y="1095375"/>
              <a:chExt cx="3895724" cy="3344863"/>
            </a:xfrm>
          </p:grpSpPr>
          <p:sp>
            <p:nvSpPr>
              <p:cNvPr id="352" name="Shape 352"/>
              <p:cNvSpPr/>
              <p:nvPr/>
            </p:nvSpPr>
            <p:spPr>
              <a:xfrm>
                <a:off x="2244725" y="1095375"/>
                <a:ext cx="3040062" cy="3344863"/>
              </a:xfrm>
              <a:custGeom>
                <a:avLst/>
                <a:gdLst/>
                <a:ahLst/>
                <a:cxnLst/>
                <a:rect l="0" t="0" r="0" b="0"/>
                <a:pathLst>
                  <a:path w="120000" h="120000" extrusionOk="0">
                    <a:moveTo>
                      <a:pt x="66000" y="16363"/>
                    </a:moveTo>
                    <a:cubicBezTo>
                      <a:pt x="60750" y="17727"/>
                      <a:pt x="52500" y="21136"/>
                      <a:pt x="51750" y="21136"/>
                    </a:cubicBezTo>
                    <a:cubicBezTo>
                      <a:pt x="51000" y="21136"/>
                      <a:pt x="49500" y="25909"/>
                      <a:pt x="48000" y="27272"/>
                    </a:cubicBezTo>
                    <a:cubicBezTo>
                      <a:pt x="47250" y="28636"/>
                      <a:pt x="34500" y="32727"/>
                      <a:pt x="28500" y="35454"/>
                    </a:cubicBezTo>
                    <a:cubicBezTo>
                      <a:pt x="22500" y="38181"/>
                      <a:pt x="6000" y="49090"/>
                      <a:pt x="6000" y="49090"/>
                    </a:cubicBezTo>
                    <a:cubicBezTo>
                      <a:pt x="6750" y="49772"/>
                      <a:pt x="6750" y="51136"/>
                      <a:pt x="6750" y="51136"/>
                    </a:cubicBezTo>
                    <a:cubicBezTo>
                      <a:pt x="5250" y="51818"/>
                      <a:pt x="5250" y="51818"/>
                      <a:pt x="5250" y="51818"/>
                    </a:cubicBezTo>
                    <a:cubicBezTo>
                      <a:pt x="4500" y="53181"/>
                      <a:pt x="4500" y="53181"/>
                      <a:pt x="4500" y="53181"/>
                    </a:cubicBezTo>
                    <a:cubicBezTo>
                      <a:pt x="4500" y="53181"/>
                      <a:pt x="750" y="55227"/>
                      <a:pt x="750" y="55909"/>
                    </a:cubicBezTo>
                    <a:cubicBezTo>
                      <a:pt x="750" y="56590"/>
                      <a:pt x="0" y="58636"/>
                      <a:pt x="750" y="59318"/>
                    </a:cubicBezTo>
                    <a:cubicBezTo>
                      <a:pt x="750" y="61363"/>
                      <a:pt x="2250" y="60681"/>
                      <a:pt x="2250" y="61363"/>
                    </a:cubicBezTo>
                    <a:cubicBezTo>
                      <a:pt x="2250" y="62727"/>
                      <a:pt x="3000" y="63409"/>
                      <a:pt x="3000" y="64090"/>
                    </a:cubicBezTo>
                    <a:cubicBezTo>
                      <a:pt x="3750" y="64090"/>
                      <a:pt x="4500" y="65454"/>
                      <a:pt x="4500" y="66818"/>
                    </a:cubicBezTo>
                    <a:cubicBezTo>
                      <a:pt x="5250" y="67500"/>
                      <a:pt x="6000" y="66136"/>
                      <a:pt x="6750" y="65454"/>
                    </a:cubicBezTo>
                    <a:cubicBezTo>
                      <a:pt x="8250" y="65454"/>
                      <a:pt x="9000" y="64772"/>
                      <a:pt x="8250" y="64090"/>
                    </a:cubicBezTo>
                    <a:cubicBezTo>
                      <a:pt x="8250" y="64090"/>
                      <a:pt x="9750" y="64090"/>
                      <a:pt x="9750" y="63409"/>
                    </a:cubicBezTo>
                    <a:cubicBezTo>
                      <a:pt x="9750" y="63409"/>
                      <a:pt x="9000" y="62727"/>
                      <a:pt x="9000" y="62727"/>
                    </a:cubicBezTo>
                    <a:cubicBezTo>
                      <a:pt x="9000" y="62045"/>
                      <a:pt x="9750" y="61363"/>
                      <a:pt x="9750" y="57954"/>
                    </a:cubicBezTo>
                    <a:cubicBezTo>
                      <a:pt x="12000" y="56590"/>
                      <a:pt x="12000" y="56590"/>
                      <a:pt x="12000" y="56590"/>
                    </a:cubicBezTo>
                    <a:cubicBezTo>
                      <a:pt x="13500" y="57954"/>
                      <a:pt x="13500" y="57954"/>
                      <a:pt x="13500" y="57954"/>
                    </a:cubicBezTo>
                    <a:cubicBezTo>
                      <a:pt x="13500" y="57954"/>
                      <a:pt x="27750" y="49090"/>
                      <a:pt x="34500" y="46363"/>
                    </a:cubicBezTo>
                    <a:cubicBezTo>
                      <a:pt x="40500" y="44318"/>
                      <a:pt x="54750" y="38863"/>
                      <a:pt x="55500" y="38863"/>
                    </a:cubicBezTo>
                    <a:cubicBezTo>
                      <a:pt x="56250" y="38863"/>
                      <a:pt x="59250" y="40227"/>
                      <a:pt x="58500" y="40909"/>
                    </a:cubicBezTo>
                    <a:cubicBezTo>
                      <a:pt x="58500" y="42272"/>
                      <a:pt x="58500" y="51136"/>
                      <a:pt x="61500" y="55909"/>
                    </a:cubicBezTo>
                    <a:cubicBezTo>
                      <a:pt x="64500" y="61363"/>
                      <a:pt x="62250" y="60000"/>
                      <a:pt x="62250" y="60000"/>
                    </a:cubicBezTo>
                    <a:cubicBezTo>
                      <a:pt x="62250" y="60000"/>
                      <a:pt x="63000" y="60681"/>
                      <a:pt x="59250" y="63409"/>
                    </a:cubicBezTo>
                    <a:cubicBezTo>
                      <a:pt x="56250" y="65454"/>
                      <a:pt x="49500" y="70909"/>
                      <a:pt x="48000" y="72272"/>
                    </a:cubicBezTo>
                    <a:cubicBezTo>
                      <a:pt x="45750" y="73636"/>
                      <a:pt x="44250" y="77727"/>
                      <a:pt x="45000" y="80454"/>
                    </a:cubicBezTo>
                    <a:cubicBezTo>
                      <a:pt x="45000" y="81818"/>
                      <a:pt x="45000" y="81818"/>
                      <a:pt x="45000" y="81818"/>
                    </a:cubicBezTo>
                    <a:cubicBezTo>
                      <a:pt x="45000" y="81818"/>
                      <a:pt x="40500" y="83181"/>
                      <a:pt x="38250" y="83181"/>
                    </a:cubicBezTo>
                    <a:cubicBezTo>
                      <a:pt x="36000" y="83863"/>
                      <a:pt x="33750" y="83181"/>
                      <a:pt x="27000" y="91363"/>
                    </a:cubicBezTo>
                    <a:cubicBezTo>
                      <a:pt x="26250" y="93409"/>
                      <a:pt x="27000" y="96818"/>
                      <a:pt x="28500" y="96818"/>
                    </a:cubicBezTo>
                    <a:cubicBezTo>
                      <a:pt x="30750" y="96818"/>
                      <a:pt x="36000" y="94772"/>
                      <a:pt x="42750" y="92045"/>
                    </a:cubicBezTo>
                    <a:cubicBezTo>
                      <a:pt x="50250" y="89318"/>
                      <a:pt x="51750" y="87954"/>
                      <a:pt x="53250" y="87272"/>
                    </a:cubicBezTo>
                    <a:cubicBezTo>
                      <a:pt x="54750" y="85909"/>
                      <a:pt x="54750" y="87272"/>
                      <a:pt x="54750" y="87272"/>
                    </a:cubicBezTo>
                    <a:cubicBezTo>
                      <a:pt x="54750" y="87272"/>
                      <a:pt x="57750" y="83181"/>
                      <a:pt x="57750" y="81818"/>
                    </a:cubicBezTo>
                    <a:cubicBezTo>
                      <a:pt x="59250" y="82500"/>
                      <a:pt x="63750" y="81818"/>
                      <a:pt x="65250" y="81136"/>
                    </a:cubicBezTo>
                    <a:cubicBezTo>
                      <a:pt x="66750" y="79772"/>
                      <a:pt x="75000" y="77045"/>
                      <a:pt x="78000" y="76363"/>
                    </a:cubicBezTo>
                    <a:cubicBezTo>
                      <a:pt x="80250" y="76363"/>
                      <a:pt x="81000" y="75681"/>
                      <a:pt x="83250" y="77727"/>
                    </a:cubicBezTo>
                    <a:cubicBezTo>
                      <a:pt x="85500" y="79090"/>
                      <a:pt x="88500" y="83181"/>
                      <a:pt x="87750" y="87954"/>
                    </a:cubicBezTo>
                    <a:cubicBezTo>
                      <a:pt x="87750" y="92727"/>
                      <a:pt x="85500" y="100909"/>
                      <a:pt x="87750" y="103636"/>
                    </a:cubicBezTo>
                    <a:cubicBezTo>
                      <a:pt x="87750" y="105000"/>
                      <a:pt x="87750" y="105000"/>
                      <a:pt x="87750" y="105000"/>
                    </a:cubicBezTo>
                    <a:cubicBezTo>
                      <a:pt x="87750" y="105000"/>
                      <a:pt x="87750" y="107727"/>
                      <a:pt x="87000" y="110454"/>
                    </a:cubicBezTo>
                    <a:cubicBezTo>
                      <a:pt x="86250" y="112500"/>
                      <a:pt x="86250" y="116590"/>
                      <a:pt x="87000" y="117954"/>
                    </a:cubicBezTo>
                    <a:cubicBezTo>
                      <a:pt x="87750" y="118636"/>
                      <a:pt x="89250" y="120000"/>
                      <a:pt x="90750" y="120000"/>
                    </a:cubicBezTo>
                    <a:cubicBezTo>
                      <a:pt x="93000" y="120000"/>
                      <a:pt x="96000" y="118636"/>
                      <a:pt x="96000" y="115227"/>
                    </a:cubicBezTo>
                    <a:cubicBezTo>
                      <a:pt x="96000" y="111818"/>
                      <a:pt x="98250" y="111818"/>
                      <a:pt x="99000" y="110454"/>
                    </a:cubicBezTo>
                    <a:cubicBezTo>
                      <a:pt x="100500" y="109090"/>
                      <a:pt x="100500" y="102954"/>
                      <a:pt x="99000" y="100227"/>
                    </a:cubicBezTo>
                    <a:cubicBezTo>
                      <a:pt x="102000" y="94772"/>
                      <a:pt x="103500" y="88636"/>
                      <a:pt x="102750" y="84545"/>
                    </a:cubicBezTo>
                    <a:cubicBezTo>
                      <a:pt x="103500" y="80454"/>
                      <a:pt x="104250" y="79090"/>
                      <a:pt x="104250" y="77727"/>
                    </a:cubicBezTo>
                    <a:cubicBezTo>
                      <a:pt x="105750" y="76363"/>
                      <a:pt x="107250" y="72954"/>
                      <a:pt x="106500" y="71590"/>
                    </a:cubicBezTo>
                    <a:cubicBezTo>
                      <a:pt x="107250" y="68863"/>
                      <a:pt x="108750" y="68863"/>
                      <a:pt x="107250" y="67500"/>
                    </a:cubicBezTo>
                    <a:cubicBezTo>
                      <a:pt x="105750" y="66136"/>
                      <a:pt x="106500" y="65454"/>
                      <a:pt x="107250" y="64090"/>
                    </a:cubicBezTo>
                    <a:cubicBezTo>
                      <a:pt x="107250" y="63409"/>
                      <a:pt x="104250" y="63409"/>
                      <a:pt x="104250" y="62045"/>
                    </a:cubicBezTo>
                    <a:cubicBezTo>
                      <a:pt x="103500" y="60681"/>
                      <a:pt x="103500" y="59318"/>
                      <a:pt x="103500" y="59318"/>
                    </a:cubicBezTo>
                    <a:cubicBezTo>
                      <a:pt x="103500" y="59318"/>
                      <a:pt x="110250" y="64090"/>
                      <a:pt x="117750" y="63409"/>
                    </a:cubicBezTo>
                    <a:cubicBezTo>
                      <a:pt x="115500" y="59318"/>
                      <a:pt x="114750" y="60000"/>
                      <a:pt x="114750" y="57272"/>
                    </a:cubicBezTo>
                    <a:cubicBezTo>
                      <a:pt x="114750" y="54545"/>
                      <a:pt x="114000" y="40909"/>
                      <a:pt x="113250" y="38863"/>
                    </a:cubicBezTo>
                    <a:cubicBezTo>
                      <a:pt x="112500" y="36818"/>
                      <a:pt x="105750" y="34090"/>
                      <a:pt x="105750" y="31363"/>
                    </a:cubicBezTo>
                    <a:cubicBezTo>
                      <a:pt x="105750" y="28636"/>
                      <a:pt x="103500" y="27954"/>
                      <a:pt x="107250" y="24545"/>
                    </a:cubicBezTo>
                    <a:cubicBezTo>
                      <a:pt x="111000" y="21818"/>
                      <a:pt x="118500" y="12954"/>
                      <a:pt x="119250" y="10227"/>
                    </a:cubicBezTo>
                    <a:cubicBezTo>
                      <a:pt x="120000" y="7500"/>
                      <a:pt x="118500" y="6136"/>
                      <a:pt x="117000" y="5454"/>
                    </a:cubicBezTo>
                    <a:cubicBezTo>
                      <a:pt x="114750" y="5454"/>
                      <a:pt x="106500" y="3409"/>
                      <a:pt x="103500" y="2727"/>
                    </a:cubicBezTo>
                    <a:cubicBezTo>
                      <a:pt x="100500" y="2045"/>
                      <a:pt x="95250" y="0"/>
                      <a:pt x="94500" y="681"/>
                    </a:cubicBezTo>
                    <a:cubicBezTo>
                      <a:pt x="93750" y="1363"/>
                      <a:pt x="93000" y="2045"/>
                      <a:pt x="93000" y="2045"/>
                    </a:cubicBezTo>
                    <a:cubicBezTo>
                      <a:pt x="88500" y="2045"/>
                      <a:pt x="88500" y="2045"/>
                      <a:pt x="88500" y="2045"/>
                    </a:cubicBezTo>
                    <a:cubicBezTo>
                      <a:pt x="87750" y="3409"/>
                      <a:pt x="87750" y="3409"/>
                      <a:pt x="87750" y="3409"/>
                    </a:cubicBezTo>
                    <a:cubicBezTo>
                      <a:pt x="87750" y="3409"/>
                      <a:pt x="87000" y="4090"/>
                      <a:pt x="84750" y="2727"/>
                    </a:cubicBezTo>
                    <a:cubicBezTo>
                      <a:pt x="82500" y="2045"/>
                      <a:pt x="79500" y="681"/>
                      <a:pt x="78750" y="681"/>
                    </a:cubicBezTo>
                    <a:cubicBezTo>
                      <a:pt x="77250" y="681"/>
                      <a:pt x="76500" y="681"/>
                      <a:pt x="75000" y="1363"/>
                    </a:cubicBezTo>
                    <a:cubicBezTo>
                      <a:pt x="72750" y="2045"/>
                      <a:pt x="67500" y="4090"/>
                      <a:pt x="68250" y="4772"/>
                    </a:cubicBezTo>
                    <a:cubicBezTo>
                      <a:pt x="68250" y="4772"/>
                      <a:pt x="69000" y="4772"/>
                      <a:pt x="69750" y="4772"/>
                    </a:cubicBezTo>
                    <a:cubicBezTo>
                      <a:pt x="69750" y="4772"/>
                      <a:pt x="70500" y="5454"/>
                      <a:pt x="72000" y="4772"/>
                    </a:cubicBezTo>
                    <a:cubicBezTo>
                      <a:pt x="72750" y="4772"/>
                      <a:pt x="75750" y="3409"/>
                      <a:pt x="76500" y="4090"/>
                    </a:cubicBezTo>
                    <a:cubicBezTo>
                      <a:pt x="78000" y="4772"/>
                      <a:pt x="80250" y="7500"/>
                      <a:pt x="81000" y="7500"/>
                    </a:cubicBezTo>
                    <a:cubicBezTo>
                      <a:pt x="82500" y="8181"/>
                      <a:pt x="86250" y="8181"/>
                      <a:pt x="87000" y="8181"/>
                    </a:cubicBezTo>
                    <a:cubicBezTo>
                      <a:pt x="87000" y="8863"/>
                      <a:pt x="87000" y="8863"/>
                      <a:pt x="87000" y="8863"/>
                    </a:cubicBezTo>
                    <a:cubicBezTo>
                      <a:pt x="87750" y="8863"/>
                      <a:pt x="87750" y="8863"/>
                      <a:pt x="87750" y="8863"/>
                    </a:cubicBezTo>
                    <a:cubicBezTo>
                      <a:pt x="87750" y="8863"/>
                      <a:pt x="85500" y="10227"/>
                      <a:pt x="84750" y="10909"/>
                    </a:cubicBezTo>
                    <a:cubicBezTo>
                      <a:pt x="84000" y="11590"/>
                      <a:pt x="84000" y="10227"/>
                      <a:pt x="84000" y="9545"/>
                    </a:cubicBezTo>
                    <a:cubicBezTo>
                      <a:pt x="83250" y="8181"/>
                      <a:pt x="79500" y="4090"/>
                      <a:pt x="74250" y="4090"/>
                    </a:cubicBezTo>
                    <a:cubicBezTo>
                      <a:pt x="69750" y="4772"/>
                      <a:pt x="67500" y="4772"/>
                      <a:pt x="65250" y="10227"/>
                    </a:cubicBezTo>
                    <a:cubicBezTo>
                      <a:pt x="63750" y="13636"/>
                      <a:pt x="66000" y="16363"/>
                      <a:pt x="66000" y="16363"/>
                    </a:cubicBezTo>
                    <a:close/>
                  </a:path>
                </a:pathLst>
              </a:custGeom>
              <a:gradFill>
                <a:gsLst>
                  <a:gs pos="0">
                    <a:srgbClr val="000000"/>
                  </a:gs>
                  <a:gs pos="14000">
                    <a:srgbClr val="000000"/>
                  </a:gs>
                  <a:gs pos="74000">
                    <a:srgbClr val="454545"/>
                  </a:gs>
                  <a:gs pos="100000">
                    <a:srgbClr val="454545"/>
                  </a:gs>
                </a:gsLst>
                <a:lin ang="72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53" name="Shape 353"/>
              <p:cNvGrpSpPr/>
              <p:nvPr/>
            </p:nvGrpSpPr>
            <p:grpSpPr>
              <a:xfrm>
                <a:off x="1389062" y="2559050"/>
                <a:ext cx="1254125" cy="1177924"/>
                <a:chOff x="1389062" y="2559050"/>
                <a:chExt cx="1254125" cy="1177924"/>
              </a:xfrm>
            </p:grpSpPr>
            <p:sp>
              <p:nvSpPr>
                <p:cNvPr id="354" name="Shape 354"/>
                <p:cNvSpPr/>
                <p:nvPr/>
              </p:nvSpPr>
              <p:spPr>
                <a:xfrm>
                  <a:off x="1389062" y="2559050"/>
                  <a:ext cx="1254125" cy="1177924"/>
                </a:xfrm>
                <a:custGeom>
                  <a:avLst/>
                  <a:gdLst/>
                  <a:ahLst/>
                  <a:cxnLst/>
                  <a:rect l="0" t="0" r="0" b="0"/>
                  <a:pathLst>
                    <a:path w="120000" h="120000" extrusionOk="0">
                      <a:moveTo>
                        <a:pt x="56354" y="0"/>
                      </a:moveTo>
                      <a:lnTo>
                        <a:pt x="120000" y="69703"/>
                      </a:lnTo>
                      <a:lnTo>
                        <a:pt x="63645" y="119999"/>
                      </a:lnTo>
                      <a:lnTo>
                        <a:pt x="0" y="46415"/>
                      </a:lnTo>
                      <a:lnTo>
                        <a:pt x="56354" y="0"/>
                      </a:lnTo>
                      <a:close/>
                    </a:path>
                  </a:pathLst>
                </a:custGeom>
                <a:gradFill>
                  <a:gsLst>
                    <a:gs pos="0">
                      <a:srgbClr val="000000"/>
                    </a:gs>
                    <a:gs pos="14000">
                      <a:srgbClr val="000000"/>
                    </a:gs>
                    <a:gs pos="74000">
                      <a:srgbClr val="454545"/>
                    </a:gs>
                    <a:gs pos="100000">
                      <a:srgbClr val="454545"/>
                    </a:gs>
                  </a:gsLst>
                  <a:lin ang="72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Shape 355"/>
                <p:cNvSpPr/>
                <p:nvPr/>
              </p:nvSpPr>
              <p:spPr>
                <a:xfrm>
                  <a:off x="2111375" y="2654300"/>
                  <a:ext cx="400049" cy="417513"/>
                </a:xfrm>
                <a:custGeom>
                  <a:avLst/>
                  <a:gdLst/>
                  <a:ahLst/>
                  <a:cxnLst/>
                  <a:rect l="0" t="0" r="0" b="0"/>
                  <a:pathLst>
                    <a:path w="120000" h="120000" extrusionOk="0">
                      <a:moveTo>
                        <a:pt x="0" y="38181"/>
                      </a:moveTo>
                      <a:cubicBezTo>
                        <a:pt x="28571" y="10909"/>
                        <a:pt x="80000" y="0"/>
                        <a:pt x="102857" y="38181"/>
                      </a:cubicBezTo>
                      <a:cubicBezTo>
                        <a:pt x="114285" y="65454"/>
                        <a:pt x="91428" y="109090"/>
                        <a:pt x="74285" y="120000"/>
                      </a:cubicBezTo>
                      <a:cubicBezTo>
                        <a:pt x="51428" y="114545"/>
                        <a:pt x="51428" y="114545"/>
                        <a:pt x="51428" y="114545"/>
                      </a:cubicBezTo>
                      <a:cubicBezTo>
                        <a:pt x="51428" y="114545"/>
                        <a:pt x="120000" y="70909"/>
                        <a:pt x="74285" y="32727"/>
                      </a:cubicBezTo>
                      <a:cubicBezTo>
                        <a:pt x="51428" y="16363"/>
                        <a:pt x="11428" y="54545"/>
                        <a:pt x="11428" y="54545"/>
                      </a:cubicBezTo>
                      <a:lnTo>
                        <a:pt x="0" y="38181"/>
                      </a:lnTo>
                      <a:close/>
                    </a:path>
                  </a:pathLst>
                </a:custGeom>
                <a:gradFill>
                  <a:gsLst>
                    <a:gs pos="0">
                      <a:srgbClr val="000000"/>
                    </a:gs>
                    <a:gs pos="14000">
                      <a:srgbClr val="000000"/>
                    </a:gs>
                    <a:gs pos="74000">
                      <a:srgbClr val="454545"/>
                    </a:gs>
                    <a:gs pos="100000">
                      <a:srgbClr val="454545"/>
                    </a:gs>
                  </a:gsLst>
                  <a:lin ang="72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356" name="Shape 356"/>
            <p:cNvSpPr/>
            <p:nvPr/>
          </p:nvSpPr>
          <p:spPr>
            <a:xfrm>
              <a:off x="3973512" y="1741488"/>
              <a:ext cx="552449" cy="646112"/>
            </a:xfrm>
            <a:custGeom>
              <a:avLst/>
              <a:gdLst/>
              <a:ahLst/>
              <a:cxnLst/>
              <a:rect l="0" t="0" r="0" b="0"/>
              <a:pathLst>
                <a:path w="120000" h="120000" extrusionOk="0">
                  <a:moveTo>
                    <a:pt x="4137" y="35294"/>
                  </a:moveTo>
                  <a:cubicBezTo>
                    <a:pt x="4137" y="45882"/>
                    <a:pt x="0" y="88235"/>
                    <a:pt x="4137" y="91764"/>
                  </a:cubicBezTo>
                  <a:cubicBezTo>
                    <a:pt x="8275" y="95294"/>
                    <a:pt x="74482" y="120000"/>
                    <a:pt x="82758" y="120000"/>
                  </a:cubicBezTo>
                  <a:cubicBezTo>
                    <a:pt x="86896" y="120000"/>
                    <a:pt x="120000" y="63529"/>
                    <a:pt x="120000" y="56470"/>
                  </a:cubicBezTo>
                  <a:cubicBezTo>
                    <a:pt x="120000" y="52941"/>
                    <a:pt x="99310" y="0"/>
                    <a:pt x="99310" y="0"/>
                  </a:cubicBezTo>
                  <a:cubicBezTo>
                    <a:pt x="99310" y="0"/>
                    <a:pt x="74482" y="21176"/>
                    <a:pt x="62068" y="21176"/>
                  </a:cubicBezTo>
                  <a:cubicBezTo>
                    <a:pt x="53793" y="24705"/>
                    <a:pt x="37241" y="24705"/>
                    <a:pt x="24827" y="17647"/>
                  </a:cubicBezTo>
                  <a:cubicBezTo>
                    <a:pt x="8275" y="14117"/>
                    <a:pt x="4137" y="35294"/>
                    <a:pt x="4137" y="35294"/>
                  </a:cubicBezTo>
                  <a:close/>
                </a:path>
              </a:pathLst>
            </a:custGeom>
            <a:solidFill>
              <a:srgbClr val="DBDBDB"/>
            </a:solidFill>
            <a:ln>
              <a:noFill/>
            </a:ln>
            <a:effectLst>
              <a:outerShdw blurRad="38100" dist="1320800" dir="8100000" sy="-23000" kx="800400" ky="800400" algn="br" rotWithShape="0">
                <a:srgbClr val="000000">
                  <a:alpha val="24705"/>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Shape 357"/>
            <p:cNvSpPr/>
            <p:nvPr/>
          </p:nvSpPr>
          <p:spPr>
            <a:xfrm>
              <a:off x="4040187" y="1817688"/>
              <a:ext cx="323850" cy="569912"/>
            </a:xfrm>
            <a:custGeom>
              <a:avLst/>
              <a:gdLst/>
              <a:ahLst/>
              <a:cxnLst/>
              <a:rect l="0" t="0" r="0" b="0"/>
              <a:pathLst>
                <a:path w="120000" h="120000" extrusionOk="0">
                  <a:moveTo>
                    <a:pt x="7058" y="4000"/>
                  </a:moveTo>
                  <a:cubicBezTo>
                    <a:pt x="21176" y="8000"/>
                    <a:pt x="49411" y="28000"/>
                    <a:pt x="49411" y="32000"/>
                  </a:cubicBezTo>
                  <a:cubicBezTo>
                    <a:pt x="49411" y="36000"/>
                    <a:pt x="42352" y="56000"/>
                    <a:pt x="49411" y="64000"/>
                  </a:cubicBezTo>
                  <a:cubicBezTo>
                    <a:pt x="49411" y="72000"/>
                    <a:pt x="56470" y="108000"/>
                    <a:pt x="56470" y="108000"/>
                  </a:cubicBezTo>
                  <a:cubicBezTo>
                    <a:pt x="112941" y="120000"/>
                    <a:pt x="112941" y="120000"/>
                    <a:pt x="112941" y="120000"/>
                  </a:cubicBezTo>
                  <a:cubicBezTo>
                    <a:pt x="112941" y="120000"/>
                    <a:pt x="112941" y="64000"/>
                    <a:pt x="105882" y="56000"/>
                  </a:cubicBezTo>
                  <a:cubicBezTo>
                    <a:pt x="98823" y="44000"/>
                    <a:pt x="84705" y="36000"/>
                    <a:pt x="91764" y="32000"/>
                  </a:cubicBezTo>
                  <a:cubicBezTo>
                    <a:pt x="98823" y="28000"/>
                    <a:pt x="120000" y="0"/>
                    <a:pt x="120000" y="0"/>
                  </a:cubicBezTo>
                  <a:cubicBezTo>
                    <a:pt x="120000" y="0"/>
                    <a:pt x="112941" y="0"/>
                    <a:pt x="112941" y="0"/>
                  </a:cubicBezTo>
                  <a:cubicBezTo>
                    <a:pt x="105882" y="0"/>
                    <a:pt x="84705" y="12000"/>
                    <a:pt x="56470" y="8000"/>
                  </a:cubicBezTo>
                  <a:cubicBezTo>
                    <a:pt x="14117" y="8000"/>
                    <a:pt x="14117" y="0"/>
                    <a:pt x="7058" y="0"/>
                  </a:cubicBezTo>
                  <a:cubicBezTo>
                    <a:pt x="0" y="4000"/>
                    <a:pt x="0" y="4000"/>
                    <a:pt x="0" y="4000"/>
                  </a:cubicBezTo>
                </a:path>
              </a:pathLst>
            </a:custGeom>
            <a:solidFill>
              <a:srgbClr val="000000"/>
            </a:solidFill>
            <a:ln>
              <a:noFill/>
            </a:ln>
            <a:effectLst>
              <a:outerShdw blurRad="38100" dist="1320800" dir="8100000" sy="-23000" kx="800400" ky="800400" algn="br" rotWithShape="0">
                <a:srgbClr val="000000">
                  <a:alpha val="24705"/>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Shape 358"/>
            <p:cNvSpPr/>
            <p:nvPr/>
          </p:nvSpPr>
          <p:spPr>
            <a:xfrm>
              <a:off x="3935412" y="1722438"/>
              <a:ext cx="209549" cy="247649"/>
            </a:xfrm>
            <a:custGeom>
              <a:avLst/>
              <a:gdLst/>
              <a:ahLst/>
              <a:cxnLst/>
              <a:rect l="0" t="0" r="0" b="0"/>
              <a:pathLst>
                <a:path w="120000" h="120000" extrusionOk="0">
                  <a:moveTo>
                    <a:pt x="43636" y="0"/>
                  </a:moveTo>
                  <a:cubicBezTo>
                    <a:pt x="76363" y="36923"/>
                    <a:pt x="120000" y="64615"/>
                    <a:pt x="120000" y="64615"/>
                  </a:cubicBezTo>
                  <a:cubicBezTo>
                    <a:pt x="120000" y="64615"/>
                    <a:pt x="98181" y="55384"/>
                    <a:pt x="87272" y="64615"/>
                  </a:cubicBezTo>
                  <a:cubicBezTo>
                    <a:pt x="76363" y="92307"/>
                    <a:pt x="21818" y="120000"/>
                    <a:pt x="0" y="120000"/>
                  </a:cubicBezTo>
                  <a:cubicBezTo>
                    <a:pt x="10909" y="64615"/>
                    <a:pt x="43636" y="0"/>
                    <a:pt x="43636" y="0"/>
                  </a:cubicBezTo>
                  <a:close/>
                </a:path>
              </a:pathLst>
            </a:custGeom>
            <a:solidFill>
              <a:srgbClr val="FFFFFF"/>
            </a:solidFill>
            <a:ln>
              <a:noFill/>
            </a:ln>
            <a:effectLst>
              <a:outerShdw blurRad="38100" dist="1320800" dir="8100000" sy="-23000" kx="800400" ky="800400" algn="br" rotWithShape="0">
                <a:srgbClr val="000000">
                  <a:alpha val="24705"/>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Shape 359"/>
            <p:cNvSpPr/>
            <p:nvPr/>
          </p:nvSpPr>
          <p:spPr>
            <a:xfrm>
              <a:off x="4249737" y="1655763"/>
              <a:ext cx="228600" cy="304799"/>
            </a:xfrm>
            <a:custGeom>
              <a:avLst/>
              <a:gdLst/>
              <a:ahLst/>
              <a:cxnLst/>
              <a:rect l="0" t="0" r="0" b="0"/>
              <a:pathLst>
                <a:path w="120000" h="120000" extrusionOk="0">
                  <a:moveTo>
                    <a:pt x="0" y="82500"/>
                  </a:moveTo>
                  <a:cubicBezTo>
                    <a:pt x="20000" y="67500"/>
                    <a:pt x="70000" y="30000"/>
                    <a:pt x="80000" y="0"/>
                  </a:cubicBezTo>
                  <a:cubicBezTo>
                    <a:pt x="90000" y="37500"/>
                    <a:pt x="120000" y="67500"/>
                    <a:pt x="60000" y="120000"/>
                  </a:cubicBezTo>
                  <a:cubicBezTo>
                    <a:pt x="70000" y="97500"/>
                    <a:pt x="70000" y="67500"/>
                    <a:pt x="50000" y="67500"/>
                  </a:cubicBezTo>
                  <a:cubicBezTo>
                    <a:pt x="30000" y="75000"/>
                    <a:pt x="0" y="82500"/>
                    <a:pt x="0" y="82500"/>
                  </a:cubicBezTo>
                  <a:close/>
                </a:path>
              </a:pathLst>
            </a:custGeom>
            <a:solidFill>
              <a:srgbClr val="FFFFFF"/>
            </a:solidFill>
            <a:ln>
              <a:noFill/>
            </a:ln>
            <a:effectLst>
              <a:outerShdw blurRad="38100" dist="1320800" dir="8100000" sy="-23000" kx="800400" ky="800400" algn="br" rotWithShape="0">
                <a:srgbClr val="000000">
                  <a:alpha val="24705"/>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0" name="Shape 360"/>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361" name="Shape 361"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p:nvPr/>
        </p:nvSpPr>
        <p:spPr>
          <a:xfrm>
            <a:off x="1066800" y="86385"/>
            <a:ext cx="7010400" cy="609600"/>
          </a:xfrm>
          <a:prstGeom prst="roundRect">
            <a:avLst>
              <a:gd name="adj" fmla="val 0"/>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a:solidFill>
                  <a:schemeClr val="dk1"/>
                </a:solidFill>
              </a:rPr>
              <a:t>CRISIS </a:t>
            </a:r>
            <a:r>
              <a:rPr lang="en-US" sz="2600" b="1">
                <a:solidFill>
                  <a:schemeClr val="dk1"/>
                </a:solidFill>
                <a:latin typeface="Arial"/>
                <a:ea typeface="Arial"/>
                <a:cs typeface="Arial"/>
                <a:sym typeface="Arial"/>
              </a:rPr>
              <a:t>C</a:t>
            </a:r>
            <a:r>
              <a:rPr lang="en-US" sz="2600" b="1">
                <a:solidFill>
                  <a:schemeClr val="dk1"/>
                </a:solidFill>
              </a:rPr>
              <a:t>OUNSELING</a:t>
            </a:r>
          </a:p>
        </p:txBody>
      </p:sp>
      <p:grpSp>
        <p:nvGrpSpPr>
          <p:cNvPr id="367" name="Shape 367"/>
          <p:cNvGrpSpPr/>
          <p:nvPr/>
        </p:nvGrpSpPr>
        <p:grpSpPr>
          <a:xfrm>
            <a:off x="1943185" y="1215709"/>
            <a:ext cx="2850349" cy="3661331"/>
            <a:chOff x="1789113" y="1125537"/>
            <a:chExt cx="2800500" cy="3597300"/>
          </a:xfrm>
        </p:grpSpPr>
        <p:sp>
          <p:nvSpPr>
            <p:cNvPr id="368" name="Shape 368"/>
            <p:cNvSpPr/>
            <p:nvPr/>
          </p:nvSpPr>
          <p:spPr>
            <a:xfrm>
              <a:off x="3617914" y="1335087"/>
              <a:ext cx="971700" cy="989099"/>
            </a:xfrm>
            <a:custGeom>
              <a:avLst/>
              <a:gdLst/>
              <a:ahLst/>
              <a:cxnLst/>
              <a:rect l="0" t="0" r="0" b="0"/>
              <a:pathLst>
                <a:path w="120000" h="120000" extrusionOk="0">
                  <a:moveTo>
                    <a:pt x="56470" y="0"/>
                  </a:moveTo>
                  <a:cubicBezTo>
                    <a:pt x="40000" y="23076"/>
                    <a:pt x="40000" y="23076"/>
                    <a:pt x="40000" y="23076"/>
                  </a:cubicBezTo>
                  <a:cubicBezTo>
                    <a:pt x="30588" y="23076"/>
                    <a:pt x="7058" y="23076"/>
                    <a:pt x="18823" y="53076"/>
                  </a:cubicBezTo>
                  <a:cubicBezTo>
                    <a:pt x="0" y="78461"/>
                    <a:pt x="0" y="78461"/>
                    <a:pt x="0" y="78461"/>
                  </a:cubicBezTo>
                  <a:cubicBezTo>
                    <a:pt x="68235" y="120000"/>
                    <a:pt x="68235" y="120000"/>
                    <a:pt x="68235" y="120000"/>
                  </a:cubicBezTo>
                  <a:cubicBezTo>
                    <a:pt x="120000" y="41538"/>
                    <a:pt x="120000" y="41538"/>
                    <a:pt x="120000" y="41538"/>
                  </a:cubicBezTo>
                  <a:lnTo>
                    <a:pt x="56470" y="0"/>
                  </a:lnTo>
                  <a:close/>
                  <a:moveTo>
                    <a:pt x="37647" y="27692"/>
                  </a:moveTo>
                  <a:cubicBezTo>
                    <a:pt x="23529" y="46153"/>
                    <a:pt x="23529" y="46153"/>
                    <a:pt x="23529" y="46153"/>
                  </a:cubicBezTo>
                  <a:cubicBezTo>
                    <a:pt x="21176" y="36923"/>
                    <a:pt x="23529" y="25384"/>
                    <a:pt x="37647" y="27692"/>
                  </a:cubicBezTo>
                  <a:close/>
                </a:path>
              </a:pathLst>
            </a:custGeom>
            <a:gradFill>
              <a:gsLst>
                <a:gs pos="0">
                  <a:srgbClr val="878787"/>
                </a:gs>
                <a:gs pos="67000">
                  <a:srgbClr val="000000"/>
                </a:gs>
                <a:gs pos="100000">
                  <a:srgbClr val="000000"/>
                </a:gs>
              </a:gsLst>
              <a:lin ang="15600151" scaled="0"/>
            </a:gra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Shape 369"/>
            <p:cNvSpPr/>
            <p:nvPr/>
          </p:nvSpPr>
          <p:spPr>
            <a:xfrm>
              <a:off x="1789113" y="1125537"/>
              <a:ext cx="2724300" cy="3597300"/>
            </a:xfrm>
            <a:custGeom>
              <a:avLst/>
              <a:gdLst/>
              <a:ahLst/>
              <a:cxnLst/>
              <a:rect l="0" t="0" r="0" b="0"/>
              <a:pathLst>
                <a:path w="120000" h="120000" extrusionOk="0">
                  <a:moveTo>
                    <a:pt x="119160" y="69206"/>
                  </a:moveTo>
                  <a:cubicBezTo>
                    <a:pt x="120000" y="67301"/>
                    <a:pt x="120000" y="56507"/>
                    <a:pt x="117482" y="55873"/>
                  </a:cubicBezTo>
                  <a:cubicBezTo>
                    <a:pt x="114965" y="54603"/>
                    <a:pt x="110769" y="54603"/>
                    <a:pt x="109090" y="57142"/>
                  </a:cubicBezTo>
                  <a:cubicBezTo>
                    <a:pt x="108251" y="60317"/>
                    <a:pt x="105734" y="64126"/>
                    <a:pt x="104055" y="64761"/>
                  </a:cubicBezTo>
                  <a:cubicBezTo>
                    <a:pt x="101538" y="65396"/>
                    <a:pt x="97342" y="64126"/>
                    <a:pt x="96503" y="63492"/>
                  </a:cubicBezTo>
                  <a:cubicBezTo>
                    <a:pt x="95664" y="62857"/>
                    <a:pt x="71328" y="49523"/>
                    <a:pt x="67972" y="47619"/>
                  </a:cubicBezTo>
                  <a:cubicBezTo>
                    <a:pt x="63776" y="45714"/>
                    <a:pt x="62937" y="45714"/>
                    <a:pt x="60419" y="46984"/>
                  </a:cubicBezTo>
                  <a:cubicBezTo>
                    <a:pt x="57062" y="48888"/>
                    <a:pt x="46153" y="53968"/>
                    <a:pt x="46153" y="53968"/>
                  </a:cubicBezTo>
                  <a:cubicBezTo>
                    <a:pt x="47832" y="46984"/>
                    <a:pt x="47832" y="46984"/>
                    <a:pt x="47832" y="46984"/>
                  </a:cubicBezTo>
                  <a:cubicBezTo>
                    <a:pt x="47832" y="46984"/>
                    <a:pt x="61258" y="45079"/>
                    <a:pt x="67972" y="44444"/>
                  </a:cubicBezTo>
                  <a:cubicBezTo>
                    <a:pt x="68811" y="44444"/>
                    <a:pt x="67972" y="42539"/>
                    <a:pt x="68811" y="42539"/>
                  </a:cubicBezTo>
                  <a:cubicBezTo>
                    <a:pt x="73006" y="41904"/>
                    <a:pt x="73846" y="41904"/>
                    <a:pt x="74685" y="42539"/>
                  </a:cubicBezTo>
                  <a:cubicBezTo>
                    <a:pt x="76363" y="43174"/>
                    <a:pt x="74685" y="43809"/>
                    <a:pt x="86433" y="43174"/>
                  </a:cubicBezTo>
                  <a:cubicBezTo>
                    <a:pt x="88111" y="43174"/>
                    <a:pt x="88951" y="42539"/>
                    <a:pt x="88111" y="41904"/>
                  </a:cubicBezTo>
                  <a:cubicBezTo>
                    <a:pt x="87272" y="41904"/>
                    <a:pt x="83076" y="41904"/>
                    <a:pt x="83916" y="41269"/>
                  </a:cubicBezTo>
                  <a:cubicBezTo>
                    <a:pt x="86433" y="41269"/>
                    <a:pt x="88951" y="41269"/>
                    <a:pt x="89790" y="41904"/>
                  </a:cubicBezTo>
                  <a:cubicBezTo>
                    <a:pt x="90629" y="42539"/>
                    <a:pt x="92307" y="43174"/>
                    <a:pt x="93146" y="42539"/>
                  </a:cubicBezTo>
                  <a:cubicBezTo>
                    <a:pt x="93146" y="42539"/>
                    <a:pt x="93146" y="42539"/>
                    <a:pt x="93986" y="41904"/>
                  </a:cubicBezTo>
                  <a:cubicBezTo>
                    <a:pt x="95664" y="42539"/>
                    <a:pt x="96503" y="41904"/>
                    <a:pt x="95664" y="41269"/>
                  </a:cubicBezTo>
                  <a:cubicBezTo>
                    <a:pt x="94825" y="40634"/>
                    <a:pt x="90629" y="38730"/>
                    <a:pt x="88951" y="38730"/>
                  </a:cubicBezTo>
                  <a:cubicBezTo>
                    <a:pt x="86433" y="38095"/>
                    <a:pt x="75524" y="37460"/>
                    <a:pt x="73846" y="37460"/>
                  </a:cubicBezTo>
                  <a:cubicBezTo>
                    <a:pt x="71328" y="37460"/>
                    <a:pt x="51188" y="36190"/>
                    <a:pt x="51188" y="35555"/>
                  </a:cubicBezTo>
                  <a:cubicBezTo>
                    <a:pt x="52867" y="31746"/>
                    <a:pt x="50349" y="25396"/>
                    <a:pt x="51188" y="26031"/>
                  </a:cubicBezTo>
                  <a:cubicBezTo>
                    <a:pt x="52027" y="26031"/>
                    <a:pt x="52867" y="24761"/>
                    <a:pt x="53706" y="24761"/>
                  </a:cubicBezTo>
                  <a:cubicBezTo>
                    <a:pt x="54545" y="23492"/>
                    <a:pt x="55384" y="22857"/>
                    <a:pt x="56223" y="22222"/>
                  </a:cubicBezTo>
                  <a:cubicBezTo>
                    <a:pt x="57062" y="20952"/>
                    <a:pt x="70489" y="21587"/>
                    <a:pt x="72167" y="21587"/>
                  </a:cubicBezTo>
                  <a:cubicBezTo>
                    <a:pt x="72167" y="21587"/>
                    <a:pt x="72167" y="19047"/>
                    <a:pt x="72167" y="18412"/>
                  </a:cubicBezTo>
                  <a:cubicBezTo>
                    <a:pt x="72167" y="17777"/>
                    <a:pt x="75524" y="18412"/>
                    <a:pt x="77202" y="18412"/>
                  </a:cubicBezTo>
                  <a:cubicBezTo>
                    <a:pt x="78041" y="19047"/>
                    <a:pt x="78881" y="19047"/>
                    <a:pt x="80559" y="19047"/>
                  </a:cubicBezTo>
                  <a:cubicBezTo>
                    <a:pt x="81398" y="19047"/>
                    <a:pt x="84755" y="18412"/>
                    <a:pt x="85594" y="19682"/>
                  </a:cubicBezTo>
                  <a:cubicBezTo>
                    <a:pt x="87272" y="20952"/>
                    <a:pt x="88111" y="21587"/>
                    <a:pt x="88951" y="20952"/>
                  </a:cubicBezTo>
                  <a:cubicBezTo>
                    <a:pt x="88951" y="19682"/>
                    <a:pt x="87272" y="17142"/>
                    <a:pt x="86433" y="17142"/>
                  </a:cubicBezTo>
                  <a:cubicBezTo>
                    <a:pt x="85594" y="17142"/>
                    <a:pt x="85594" y="15873"/>
                    <a:pt x="86433" y="15873"/>
                  </a:cubicBezTo>
                  <a:cubicBezTo>
                    <a:pt x="88111" y="15873"/>
                    <a:pt x="89790" y="15238"/>
                    <a:pt x="89790" y="17142"/>
                  </a:cubicBezTo>
                  <a:cubicBezTo>
                    <a:pt x="90629" y="18412"/>
                    <a:pt x="89790" y="20317"/>
                    <a:pt x="89790" y="20952"/>
                  </a:cubicBezTo>
                  <a:cubicBezTo>
                    <a:pt x="90629" y="21587"/>
                    <a:pt x="91468" y="20317"/>
                    <a:pt x="91468" y="19682"/>
                  </a:cubicBezTo>
                  <a:cubicBezTo>
                    <a:pt x="93146" y="17777"/>
                    <a:pt x="93986" y="15873"/>
                    <a:pt x="92307" y="14603"/>
                  </a:cubicBezTo>
                  <a:cubicBezTo>
                    <a:pt x="90629" y="13333"/>
                    <a:pt x="89790" y="11428"/>
                    <a:pt x="88111" y="12063"/>
                  </a:cubicBezTo>
                  <a:cubicBezTo>
                    <a:pt x="86433" y="12698"/>
                    <a:pt x="79720" y="13968"/>
                    <a:pt x="78041" y="13968"/>
                  </a:cubicBezTo>
                  <a:cubicBezTo>
                    <a:pt x="76363" y="14603"/>
                    <a:pt x="73846" y="13968"/>
                    <a:pt x="73006" y="13968"/>
                  </a:cubicBezTo>
                  <a:cubicBezTo>
                    <a:pt x="73846" y="13333"/>
                    <a:pt x="73846" y="13333"/>
                    <a:pt x="73846" y="13333"/>
                  </a:cubicBezTo>
                  <a:cubicBezTo>
                    <a:pt x="58741" y="12698"/>
                    <a:pt x="58741" y="12698"/>
                    <a:pt x="58741" y="12698"/>
                  </a:cubicBezTo>
                  <a:cubicBezTo>
                    <a:pt x="59580" y="8253"/>
                    <a:pt x="57062" y="2539"/>
                    <a:pt x="52867" y="1269"/>
                  </a:cubicBezTo>
                  <a:cubicBezTo>
                    <a:pt x="48671" y="0"/>
                    <a:pt x="47832" y="634"/>
                    <a:pt x="46153" y="634"/>
                  </a:cubicBezTo>
                  <a:cubicBezTo>
                    <a:pt x="43636" y="0"/>
                    <a:pt x="37762" y="0"/>
                    <a:pt x="36083" y="3809"/>
                  </a:cubicBezTo>
                  <a:cubicBezTo>
                    <a:pt x="34405" y="7619"/>
                    <a:pt x="35244" y="9523"/>
                    <a:pt x="35244" y="9523"/>
                  </a:cubicBezTo>
                  <a:cubicBezTo>
                    <a:pt x="35244" y="9523"/>
                    <a:pt x="32727" y="9523"/>
                    <a:pt x="33566" y="11428"/>
                  </a:cubicBezTo>
                  <a:cubicBezTo>
                    <a:pt x="34405" y="12698"/>
                    <a:pt x="34405" y="13968"/>
                    <a:pt x="33566" y="13968"/>
                  </a:cubicBezTo>
                  <a:cubicBezTo>
                    <a:pt x="32727" y="13968"/>
                    <a:pt x="28531" y="14603"/>
                    <a:pt x="26853" y="15873"/>
                  </a:cubicBezTo>
                  <a:cubicBezTo>
                    <a:pt x="24335" y="17777"/>
                    <a:pt x="12587" y="26031"/>
                    <a:pt x="10909" y="30476"/>
                  </a:cubicBezTo>
                  <a:cubicBezTo>
                    <a:pt x="10909" y="30476"/>
                    <a:pt x="0" y="57142"/>
                    <a:pt x="3356" y="60317"/>
                  </a:cubicBezTo>
                  <a:cubicBezTo>
                    <a:pt x="5034" y="60952"/>
                    <a:pt x="5034" y="60952"/>
                    <a:pt x="5034" y="60952"/>
                  </a:cubicBezTo>
                  <a:cubicBezTo>
                    <a:pt x="5034" y="60952"/>
                    <a:pt x="839" y="68571"/>
                    <a:pt x="1678" y="70476"/>
                  </a:cubicBezTo>
                  <a:cubicBezTo>
                    <a:pt x="2517" y="73015"/>
                    <a:pt x="7552" y="78730"/>
                    <a:pt x="8391" y="80000"/>
                  </a:cubicBezTo>
                  <a:cubicBezTo>
                    <a:pt x="9230" y="80634"/>
                    <a:pt x="13426" y="91428"/>
                    <a:pt x="10909" y="92698"/>
                  </a:cubicBezTo>
                  <a:cubicBezTo>
                    <a:pt x="8391" y="93333"/>
                    <a:pt x="7552" y="103492"/>
                    <a:pt x="10909" y="106031"/>
                  </a:cubicBezTo>
                  <a:cubicBezTo>
                    <a:pt x="11748" y="108571"/>
                    <a:pt x="11748" y="107936"/>
                    <a:pt x="14265" y="110476"/>
                  </a:cubicBezTo>
                  <a:cubicBezTo>
                    <a:pt x="15944" y="113015"/>
                    <a:pt x="22657" y="119365"/>
                    <a:pt x="26013" y="119365"/>
                  </a:cubicBezTo>
                  <a:cubicBezTo>
                    <a:pt x="31888" y="120000"/>
                    <a:pt x="35244" y="116190"/>
                    <a:pt x="35244" y="114285"/>
                  </a:cubicBezTo>
                  <a:cubicBezTo>
                    <a:pt x="34405" y="111746"/>
                    <a:pt x="26013" y="107301"/>
                    <a:pt x="23496" y="106666"/>
                  </a:cubicBezTo>
                  <a:cubicBezTo>
                    <a:pt x="21818" y="105396"/>
                    <a:pt x="31048" y="100317"/>
                    <a:pt x="32727" y="98412"/>
                  </a:cubicBezTo>
                  <a:cubicBezTo>
                    <a:pt x="35244" y="96507"/>
                    <a:pt x="31048" y="83174"/>
                    <a:pt x="30209" y="81269"/>
                  </a:cubicBezTo>
                  <a:cubicBezTo>
                    <a:pt x="30209" y="79365"/>
                    <a:pt x="30209" y="78095"/>
                    <a:pt x="31888" y="78095"/>
                  </a:cubicBezTo>
                  <a:cubicBezTo>
                    <a:pt x="32727" y="78095"/>
                    <a:pt x="41118" y="79365"/>
                    <a:pt x="42797" y="77460"/>
                  </a:cubicBezTo>
                  <a:cubicBezTo>
                    <a:pt x="44475" y="76190"/>
                    <a:pt x="57902" y="69841"/>
                    <a:pt x="65454" y="64761"/>
                  </a:cubicBezTo>
                  <a:cubicBezTo>
                    <a:pt x="67972" y="66666"/>
                    <a:pt x="71328" y="69841"/>
                    <a:pt x="71328" y="69841"/>
                  </a:cubicBezTo>
                  <a:cubicBezTo>
                    <a:pt x="71328" y="69841"/>
                    <a:pt x="73846" y="74920"/>
                    <a:pt x="77202" y="74920"/>
                  </a:cubicBezTo>
                  <a:cubicBezTo>
                    <a:pt x="79720" y="74920"/>
                    <a:pt x="92307" y="75555"/>
                    <a:pt x="93146" y="76190"/>
                  </a:cubicBezTo>
                  <a:cubicBezTo>
                    <a:pt x="94825" y="76825"/>
                    <a:pt x="100699" y="85714"/>
                    <a:pt x="105734" y="86349"/>
                  </a:cubicBezTo>
                  <a:cubicBezTo>
                    <a:pt x="109090" y="86349"/>
                    <a:pt x="112447" y="85079"/>
                    <a:pt x="115804" y="76825"/>
                  </a:cubicBezTo>
                  <a:cubicBezTo>
                    <a:pt x="114125" y="75555"/>
                    <a:pt x="114125" y="74920"/>
                    <a:pt x="114125" y="74920"/>
                  </a:cubicBezTo>
                  <a:cubicBezTo>
                    <a:pt x="114125" y="74920"/>
                    <a:pt x="118321" y="71746"/>
                    <a:pt x="119160" y="69206"/>
                  </a:cubicBezTo>
                  <a:close/>
                </a:path>
              </a:pathLst>
            </a:custGeom>
            <a:gradFill>
              <a:gsLst>
                <a:gs pos="0">
                  <a:srgbClr val="878787"/>
                </a:gs>
                <a:gs pos="79000">
                  <a:srgbClr val="000000"/>
                </a:gs>
                <a:gs pos="100000">
                  <a:srgbClr val="000000"/>
                </a:gs>
              </a:gsLst>
              <a:lin ang="14999920" scaled="0"/>
            </a:gra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 name="Shape 370"/>
            <p:cNvSpPr/>
            <p:nvPr/>
          </p:nvSpPr>
          <p:spPr>
            <a:xfrm>
              <a:off x="2798763" y="1905000"/>
              <a:ext cx="152400" cy="304800"/>
            </a:xfrm>
            <a:custGeom>
              <a:avLst/>
              <a:gdLst/>
              <a:ahLst/>
              <a:cxnLst/>
              <a:rect l="0" t="0" r="0" b="0"/>
              <a:pathLst>
                <a:path w="120000" h="120000" extrusionOk="0">
                  <a:moveTo>
                    <a:pt x="0" y="0"/>
                  </a:moveTo>
                  <a:cubicBezTo>
                    <a:pt x="30000" y="0"/>
                    <a:pt x="105000" y="0"/>
                    <a:pt x="105000" y="0"/>
                  </a:cubicBezTo>
                  <a:cubicBezTo>
                    <a:pt x="90000" y="45000"/>
                    <a:pt x="90000" y="45000"/>
                    <a:pt x="90000" y="45000"/>
                  </a:cubicBezTo>
                  <a:cubicBezTo>
                    <a:pt x="90000" y="45000"/>
                    <a:pt x="120000" y="82500"/>
                    <a:pt x="105000" y="112500"/>
                  </a:cubicBezTo>
                  <a:cubicBezTo>
                    <a:pt x="30000" y="120000"/>
                    <a:pt x="15000" y="112500"/>
                    <a:pt x="15000" y="112500"/>
                  </a:cubicBezTo>
                  <a:cubicBezTo>
                    <a:pt x="15000" y="112500"/>
                    <a:pt x="30000" y="60000"/>
                    <a:pt x="30000" y="45000"/>
                  </a:cubicBezTo>
                  <a:cubicBezTo>
                    <a:pt x="45000" y="37500"/>
                    <a:pt x="0" y="0"/>
                    <a:pt x="0" y="0"/>
                  </a:cubicBezTo>
                  <a:close/>
                </a:path>
              </a:pathLst>
            </a:custGeom>
            <a:solidFill>
              <a:srgbClr val="878787"/>
            </a:soli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Shape 371"/>
            <p:cNvSpPr/>
            <p:nvPr/>
          </p:nvSpPr>
          <p:spPr>
            <a:xfrm>
              <a:off x="2532063" y="1562100"/>
              <a:ext cx="324000" cy="514500"/>
            </a:xfrm>
            <a:custGeom>
              <a:avLst/>
              <a:gdLst/>
              <a:ahLst/>
              <a:cxnLst/>
              <a:rect l="0" t="0" r="0" b="0"/>
              <a:pathLst>
                <a:path w="120000" h="120000" extrusionOk="0">
                  <a:moveTo>
                    <a:pt x="84705" y="120000"/>
                  </a:moveTo>
                  <a:cubicBezTo>
                    <a:pt x="84705" y="120000"/>
                    <a:pt x="7058" y="26666"/>
                    <a:pt x="0" y="17777"/>
                  </a:cubicBezTo>
                  <a:cubicBezTo>
                    <a:pt x="0" y="13333"/>
                    <a:pt x="14117" y="0"/>
                    <a:pt x="14117" y="0"/>
                  </a:cubicBezTo>
                  <a:cubicBezTo>
                    <a:pt x="14117" y="0"/>
                    <a:pt x="28235" y="26666"/>
                    <a:pt x="42352" y="40000"/>
                  </a:cubicBezTo>
                  <a:cubicBezTo>
                    <a:pt x="63529" y="62222"/>
                    <a:pt x="120000" y="80000"/>
                    <a:pt x="120000" y="80000"/>
                  </a:cubicBezTo>
                  <a:lnTo>
                    <a:pt x="84705" y="120000"/>
                  </a:lnTo>
                  <a:close/>
                </a:path>
              </a:pathLst>
            </a:custGeom>
            <a:solidFill>
              <a:srgbClr val="FFFFFF"/>
            </a:soli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Shape 372"/>
            <p:cNvSpPr/>
            <p:nvPr/>
          </p:nvSpPr>
          <p:spPr>
            <a:xfrm>
              <a:off x="2894013" y="1885950"/>
              <a:ext cx="76200" cy="114300"/>
            </a:xfrm>
            <a:custGeom>
              <a:avLst/>
              <a:gdLst/>
              <a:ahLst/>
              <a:cxnLst/>
              <a:rect l="0" t="0" r="0" b="0"/>
              <a:pathLst>
                <a:path w="120000" h="120000" extrusionOk="0">
                  <a:moveTo>
                    <a:pt x="0" y="20000"/>
                  </a:moveTo>
                  <a:lnTo>
                    <a:pt x="90000" y="120000"/>
                  </a:lnTo>
                  <a:lnTo>
                    <a:pt x="120000" y="0"/>
                  </a:lnTo>
                  <a:lnTo>
                    <a:pt x="0" y="20000"/>
                  </a:lnTo>
                  <a:close/>
                </a:path>
              </a:pathLst>
            </a:custGeom>
            <a:solidFill>
              <a:srgbClr val="FFFFFF"/>
            </a:solidFill>
            <a:ln>
              <a:noFill/>
            </a:ln>
            <a:effectLst>
              <a:outerShdw blurRad="50799" dist="800100" dir="9600000" sy="-23000" kx="800311" ky="800311" algn="br" rotWithShape="0">
                <a:srgbClr val="000000">
                  <a:alpha val="26670"/>
                </a:srgbClr>
              </a:outerShdw>
            </a:effectLst>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73" name="Shape 373"/>
          <p:cNvGrpSpPr/>
          <p:nvPr/>
        </p:nvGrpSpPr>
        <p:grpSpPr>
          <a:xfrm>
            <a:off x="1066800" y="4114738"/>
            <a:ext cx="4038600" cy="2792348"/>
            <a:chOff x="1104900" y="3838575"/>
            <a:chExt cx="4038600" cy="3200400"/>
          </a:xfrm>
        </p:grpSpPr>
        <p:sp>
          <p:nvSpPr>
            <p:cNvPr id="374" name="Shape 374"/>
            <p:cNvSpPr/>
            <p:nvPr/>
          </p:nvSpPr>
          <p:spPr>
            <a:xfrm>
              <a:off x="1752600" y="4143375"/>
              <a:ext cx="220800" cy="2895600"/>
            </a:xfrm>
            <a:prstGeom prst="rect">
              <a:avLst/>
            </a:prstGeom>
            <a:gradFill>
              <a:gsLst>
                <a:gs pos="0">
                  <a:srgbClr val="454545"/>
                </a:gs>
                <a:gs pos="49000">
                  <a:srgbClr val="AFAFAF"/>
                </a:gs>
                <a:gs pos="98000">
                  <a:srgbClr val="696969"/>
                </a:gs>
                <a:gs pos="100000">
                  <a:srgbClr val="696969"/>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5" name="Shape 375"/>
            <p:cNvSpPr/>
            <p:nvPr/>
          </p:nvSpPr>
          <p:spPr>
            <a:xfrm>
              <a:off x="4375846" y="4124325"/>
              <a:ext cx="220800" cy="2895600"/>
            </a:xfrm>
            <a:prstGeom prst="rect">
              <a:avLst/>
            </a:prstGeom>
            <a:gradFill>
              <a:gsLst>
                <a:gs pos="0">
                  <a:srgbClr val="454545"/>
                </a:gs>
                <a:gs pos="49000">
                  <a:srgbClr val="AFAFAF"/>
                </a:gs>
                <a:gs pos="98000">
                  <a:srgbClr val="696969"/>
                </a:gs>
                <a:gs pos="100000">
                  <a:srgbClr val="696969"/>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6" name="Shape 376"/>
            <p:cNvSpPr/>
            <p:nvPr/>
          </p:nvSpPr>
          <p:spPr>
            <a:xfrm>
              <a:off x="1104900" y="3838575"/>
              <a:ext cx="4038600" cy="1066800"/>
            </a:xfrm>
            <a:prstGeom prst="roundRect">
              <a:avLst>
                <a:gd name="adj" fmla="val 0"/>
              </a:avLst>
            </a:prstGeom>
            <a:gradFill>
              <a:gsLst>
                <a:gs pos="0">
                  <a:srgbClr val="FFC000"/>
                </a:gs>
                <a:gs pos="4000">
                  <a:srgbClr val="FFC000"/>
                </a:gs>
                <a:gs pos="95000">
                  <a:srgbClr val="FCE32C"/>
                </a:gs>
                <a:gs pos="100000">
                  <a:srgbClr val="FCE32C"/>
                </a:gs>
              </a:gsLst>
              <a:lin ang="15600151" scaled="0"/>
            </a:gradFill>
            <a:ln w="15875" cap="flat" cmpd="sng">
              <a:solidFill>
                <a:srgbClr val="A5A5A5"/>
              </a:solidFill>
              <a:prstDash val="solid"/>
              <a:round/>
              <a:headEnd type="none" w="med" len="med"/>
              <a:tailEnd type="none" w="med" len="med"/>
            </a:ln>
            <a:effectLst>
              <a:outerShdw blurRad="57785" dist="33020" dir="3180000" algn="ctr">
                <a:srgbClr val="000000">
                  <a:alpha val="298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77" name="Shape 377"/>
          <p:cNvSpPr/>
          <p:nvPr/>
        </p:nvSpPr>
        <p:spPr>
          <a:xfrm>
            <a:off x="1018200" y="4201375"/>
            <a:ext cx="4038600" cy="1472100"/>
          </a:xfrm>
          <a:prstGeom prst="roundRect">
            <a:avLst>
              <a:gd name="adj" fmla="val 0"/>
            </a:avLst>
          </a:prstGeom>
          <a:noFill/>
          <a:ln>
            <a:noFill/>
          </a:ln>
        </p:spPr>
        <p:txBody>
          <a:bodyPr lIns="91425" tIns="45700" rIns="91425" bIns="45700" anchor="ctr" anchorCtr="0">
            <a:noAutofit/>
          </a:bodyPr>
          <a:lstStyle/>
          <a:p>
            <a:pPr lvl="0" algn="ctr" rtl="0">
              <a:spcBef>
                <a:spcPts val="0"/>
              </a:spcBef>
              <a:buNone/>
            </a:pPr>
            <a:endParaRPr sz="2400" b="1"/>
          </a:p>
          <a:p>
            <a:pPr lvl="0" algn="ctr" rtl="0">
              <a:spcBef>
                <a:spcPts val="0"/>
              </a:spcBef>
              <a:buSzPct val="25000"/>
              <a:buNone/>
            </a:pPr>
            <a:r>
              <a:rPr lang="en-US" sz="2400" b="1"/>
              <a:t>Short Term</a:t>
            </a:r>
          </a:p>
          <a:p>
            <a:pPr lvl="0" algn="ctr" rtl="0">
              <a:spcBef>
                <a:spcPts val="0"/>
              </a:spcBef>
              <a:buSzPct val="25000"/>
              <a:buNone/>
            </a:pPr>
            <a:r>
              <a:rPr lang="en-US" sz="2400" b="1"/>
              <a:t>Counseling</a:t>
            </a:r>
          </a:p>
          <a:p>
            <a:pPr marL="0" marR="0" lvl="0" indent="0" algn="l" rtl="0">
              <a:spcBef>
                <a:spcPts val="0"/>
              </a:spcBef>
              <a:spcAft>
                <a:spcPts val="0"/>
              </a:spcAft>
              <a:buNone/>
            </a:pPr>
            <a:endParaRPr sz="2400" b="1">
              <a:solidFill>
                <a:srgbClr val="FF8C21"/>
              </a:solidFill>
            </a:endParaRPr>
          </a:p>
          <a:p>
            <a:pPr marL="0" marR="0" lvl="0" indent="0" algn="ctr" rtl="0">
              <a:spcBef>
                <a:spcPts val="0"/>
              </a:spcBef>
              <a:spcAft>
                <a:spcPts val="0"/>
              </a:spcAft>
              <a:buNone/>
            </a:pPr>
            <a:endParaRPr sz="2400" b="1">
              <a:solidFill>
                <a:srgbClr val="FF8C21"/>
              </a:solidFill>
            </a:endParaRPr>
          </a:p>
          <a:p>
            <a:pPr lvl="0" rtl="0">
              <a:lnSpc>
                <a:spcPct val="115000"/>
              </a:lnSpc>
              <a:spcBef>
                <a:spcPts val="400"/>
              </a:spcBef>
              <a:buNone/>
            </a:pPr>
            <a:r>
              <a:rPr lang="en-US"/>
              <a:t>–</a:t>
            </a:r>
          </a:p>
        </p:txBody>
      </p:sp>
      <p:sp>
        <p:nvSpPr>
          <p:cNvPr id="378" name="Shape 378"/>
          <p:cNvSpPr/>
          <p:nvPr/>
        </p:nvSpPr>
        <p:spPr>
          <a:xfrm>
            <a:off x="6400800" y="1672600"/>
            <a:ext cx="2209800" cy="4532700"/>
          </a:xfrm>
          <a:prstGeom prst="rect">
            <a:avLst/>
          </a:prstGeom>
          <a:gradFill>
            <a:gsLst>
              <a:gs pos="0">
                <a:srgbClr val="C0C0C0"/>
              </a:gs>
              <a:gs pos="100000">
                <a:schemeClr val="lt1"/>
              </a:gs>
            </a:gsLst>
            <a:lin ang="16200038" scaled="0"/>
          </a:gradFill>
          <a:ln w="9525" cap="flat" cmpd="sng">
            <a:solidFill>
              <a:srgbClr val="A5A5A5"/>
            </a:solidFill>
            <a:prstDash val="solid"/>
            <a:round/>
            <a:headEnd type="none" w="med" len="med"/>
            <a:tailEnd type="none" w="med" len="med"/>
          </a:ln>
          <a:effectLst>
            <a:reflection stA="52000" endA="300" endPos="35000" fadeDir="5400012" sy="-100000" algn="bl" rotWithShape="0"/>
          </a:effectLst>
        </p:spPr>
        <p:txBody>
          <a:bodyPr lIns="91425" tIns="45700" rIns="91425" bIns="45700" anchor="ctr" anchorCtr="0">
            <a:noAutofit/>
          </a:bodyPr>
          <a:lstStyle/>
          <a:p>
            <a:pPr lvl="0" rtl="0">
              <a:lnSpc>
                <a:spcPct val="115000"/>
              </a:lnSpc>
              <a:spcBef>
                <a:spcPts val="600"/>
              </a:spcBef>
              <a:buSzPct val="91666"/>
              <a:buNone/>
            </a:pPr>
            <a:r>
              <a:rPr lang="en-US" sz="1200"/>
              <a:t>- </a:t>
            </a:r>
            <a:r>
              <a:rPr lang="en-US" sz="1200" b="1"/>
              <a:t>Crisis Counseling</a:t>
            </a:r>
            <a:r>
              <a:rPr lang="en-US" sz="1200"/>
              <a:t> is a short-term, solution focused intervention to assist overwhelmed caregivers in order to reduce stress and promote emotional and mental health wellbeing.</a:t>
            </a:r>
          </a:p>
          <a:p>
            <a:pPr lvl="0" rtl="0">
              <a:lnSpc>
                <a:spcPct val="115000"/>
              </a:lnSpc>
              <a:spcBef>
                <a:spcPts val="600"/>
              </a:spcBef>
              <a:buNone/>
            </a:pPr>
            <a:endParaRPr sz="1200"/>
          </a:p>
          <a:p>
            <a:pPr lvl="0" rtl="0">
              <a:lnSpc>
                <a:spcPct val="115000"/>
              </a:lnSpc>
              <a:spcBef>
                <a:spcPts val="600"/>
              </a:spcBef>
              <a:buSzPct val="91666"/>
              <a:buNone/>
            </a:pPr>
            <a:r>
              <a:rPr lang="en-US" sz="1200"/>
              <a:t>- Services can be delivered in the home or office setting. Specifically the setting that works best for the family.</a:t>
            </a:r>
          </a:p>
          <a:p>
            <a:pPr lvl="0" rtl="0">
              <a:lnSpc>
                <a:spcPct val="115000"/>
              </a:lnSpc>
              <a:spcBef>
                <a:spcPts val="600"/>
              </a:spcBef>
              <a:buNone/>
            </a:pPr>
            <a:endParaRPr sz="1200"/>
          </a:p>
          <a:p>
            <a:pPr lvl="0" rtl="0">
              <a:lnSpc>
                <a:spcPct val="115000"/>
              </a:lnSpc>
              <a:spcBef>
                <a:spcPts val="600"/>
              </a:spcBef>
              <a:buSzPct val="91666"/>
              <a:buNone/>
            </a:pPr>
            <a:r>
              <a:rPr lang="en-US" sz="1200"/>
              <a:t>- The focus of the counseling is to teach coping and problem solving skills in order to avoid a future crisis.</a:t>
            </a:r>
          </a:p>
          <a:p>
            <a:pPr lvl="0" rtl="0">
              <a:lnSpc>
                <a:spcPct val="115000"/>
              </a:lnSpc>
              <a:spcBef>
                <a:spcPts val="600"/>
              </a:spcBef>
              <a:buNone/>
            </a:pPr>
            <a:endParaRPr sz="1200"/>
          </a:p>
        </p:txBody>
      </p:sp>
      <p:sp>
        <p:nvSpPr>
          <p:cNvPr id="379" name="Shape 379"/>
          <p:cNvSpPr/>
          <p:nvPr/>
        </p:nvSpPr>
        <p:spPr>
          <a:xfrm>
            <a:off x="6400800" y="1215700"/>
            <a:ext cx="2209800" cy="456900"/>
          </a:xfrm>
          <a:prstGeom prst="round2SameRect">
            <a:avLst>
              <a:gd name="adj1" fmla="val 21479"/>
              <a:gd name="adj2" fmla="val 0"/>
            </a:avLst>
          </a:prstGeom>
          <a:gradFill>
            <a:gsLst>
              <a:gs pos="0">
                <a:schemeClr val="accent6"/>
              </a:gs>
              <a:gs pos="1000">
                <a:schemeClr val="accent6"/>
              </a:gs>
              <a:gs pos="66000">
                <a:schemeClr val="accent5"/>
              </a:gs>
              <a:gs pos="100000">
                <a:schemeClr val="accent5"/>
              </a:gs>
            </a:gsLst>
            <a:lin ang="5400012" scaled="0"/>
          </a:gradFill>
          <a:ln w="9525" cap="flat" cmpd="sng">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 name="Shape 380"/>
          <p:cNvSpPr/>
          <p:nvPr/>
        </p:nvSpPr>
        <p:spPr>
          <a:xfrm>
            <a:off x="6454600" y="1259425"/>
            <a:ext cx="2156100" cy="456900"/>
          </a:xfrm>
          <a:prstGeom prst="rect">
            <a:avLst/>
          </a:prstGeom>
          <a:noFill/>
          <a:ln>
            <a:noFill/>
          </a:ln>
        </p:spPr>
        <p:txBody>
          <a:bodyPr lIns="91425" tIns="45700" rIns="91425" bIns="45700" anchor="t" anchorCtr="0">
            <a:noAutofit/>
          </a:bodyPr>
          <a:lstStyle/>
          <a:p>
            <a:pPr lvl="0" rtl="0">
              <a:spcBef>
                <a:spcPts val="0"/>
              </a:spcBef>
              <a:buSzPct val="25000"/>
              <a:buNone/>
            </a:pPr>
            <a:r>
              <a:rPr lang="en-US" sz="1800" b="1">
                <a:solidFill>
                  <a:schemeClr val="lt1"/>
                </a:solidFill>
              </a:rPr>
              <a:t>How do we help!</a:t>
            </a:r>
          </a:p>
        </p:txBody>
      </p:sp>
      <p:sp>
        <p:nvSpPr>
          <p:cNvPr id="381" name="Shape 381"/>
          <p:cNvSpPr/>
          <p:nvPr/>
        </p:nvSpPr>
        <p:spPr>
          <a:xfrm>
            <a:off x="0" y="6291525"/>
            <a:ext cx="9144000" cy="609600"/>
          </a:xfrm>
          <a:prstGeom prst="rect">
            <a:avLst/>
          </a:prstGeom>
          <a:solidFill>
            <a:srgbClr val="FF8C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382" name="Shape 382" descr="YAI_logo_white.png"/>
          <p:cNvPicPr preferRelativeResize="0"/>
          <p:nvPr/>
        </p:nvPicPr>
        <p:blipFill rotWithShape="1">
          <a:blip r:embed="rId3">
            <a:alphaModFix/>
          </a:blip>
          <a:srcRect/>
          <a:stretch/>
        </p:blipFill>
        <p:spPr>
          <a:xfrm>
            <a:off x="140725" y="6471450"/>
            <a:ext cx="3254100" cy="338400"/>
          </a:xfrm>
          <a:prstGeom prst="rect">
            <a:avLst/>
          </a:prstGeom>
          <a:noFill/>
          <a:ln>
            <a:noFill/>
          </a:ln>
        </p:spPr>
      </p:pic>
    </p:spTree>
  </p:cSld>
  <p:clrMapOvr>
    <a:masterClrMapping/>
  </p:clrMapOvr>
</p:sld>
</file>

<file path=ppt/theme/theme1.xml><?xml version="1.0" encoding="utf-8"?>
<a:theme xmlns:a="http://schemas.openxmlformats.org/drawingml/2006/main" name="Scrum Process">
  <a:themeElements>
    <a:clrScheme name="Custom 1">
      <a:dk1>
        <a:srgbClr val="383838"/>
      </a:dk1>
      <a:lt1>
        <a:srgbClr val="FFFFFF"/>
      </a:lt1>
      <a:dk2>
        <a:srgbClr val="CCCC00"/>
      </a:dk2>
      <a:lt2>
        <a:srgbClr val="FFFF00"/>
      </a:lt2>
      <a:accent1>
        <a:srgbClr val="00B0F0"/>
      </a:accent1>
      <a:accent2>
        <a:srgbClr val="0070C0"/>
      </a:accent2>
      <a:accent3>
        <a:srgbClr val="00EA1C"/>
      </a:accent3>
      <a:accent4>
        <a:srgbClr val="00B050"/>
      </a:accent4>
      <a:accent5>
        <a:srgbClr val="C00000"/>
      </a:accent5>
      <a:accent6>
        <a:srgbClr val="FF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1229</Words>
  <Application>Microsoft Office PowerPoint</Application>
  <PresentationFormat>On-screen Show (4:3)</PresentationFormat>
  <Paragraphs>274</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Scrum Process</vt:lpstr>
      <vt:lpstr>Office Theme</vt:lpstr>
      <vt:lpstr>Support Services  for Families in Crisis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Services  for Families in Crisis</dc:title>
  <dc:creator>Cristy Torres</dc:creator>
  <cp:lastModifiedBy>ctorres</cp:lastModifiedBy>
  <cp:revision>1</cp:revision>
  <dcterms:modified xsi:type="dcterms:W3CDTF">2016-12-22T01:00:37Z</dcterms:modified>
</cp:coreProperties>
</file>