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7" r:id="rId9"/>
    <p:sldId id="262" r:id="rId10"/>
    <p:sldId id="296" r:id="rId11"/>
    <p:sldId id="295" r:id="rId12"/>
    <p:sldId id="263" r:id="rId13"/>
    <p:sldId id="264" r:id="rId14"/>
    <p:sldId id="297" r:id="rId15"/>
    <p:sldId id="293" r:id="rId16"/>
    <p:sldId id="294" r:id="rId17"/>
    <p:sldId id="268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03"/>
  </p:normalViewPr>
  <p:slideViewPr>
    <p:cSldViewPr snapToGrid="0" snapToObjects="1">
      <p:cViewPr varScale="1">
        <p:scale>
          <a:sx n="86" d="100"/>
          <a:sy n="86" d="100"/>
        </p:scale>
        <p:origin x="6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066262-D99E-4F4D-AC33-E59570D673A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AFB738-2326-452C-ADF2-64953F88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0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4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9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8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8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9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0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3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4918-18F7-5E4B-A02F-3F4D4F2AD54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2EB7-4448-2347-A6A6-4AD9198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843" y="1395412"/>
            <a:ext cx="8394817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Adult Services:</a:t>
            </a:r>
            <a:br>
              <a:rPr lang="en-US" sz="5300" b="1" dirty="0"/>
            </a:br>
            <a:r>
              <a:rPr lang="en-US" sz="5300" dirty="0"/>
              <a:t>What You Need to Know</a:t>
            </a:r>
            <a:br>
              <a:rPr lang="en-US" sz="5300" dirty="0"/>
            </a:br>
            <a:br>
              <a:rPr lang="en-US" sz="53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463" y="5643268"/>
            <a:ext cx="8209196" cy="9437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Manhattan DD Council Transition Committee</a:t>
            </a:r>
          </a:p>
        </p:txBody>
      </p:sp>
      <p:pic>
        <p:nvPicPr>
          <p:cNvPr id="25602" name="Picture 2" descr="Image result for transition to adult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33" y="2895794"/>
            <a:ext cx="3811836" cy="195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6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9BCA0-D4F4-4772-8FB5-60E02C683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438150"/>
            <a:ext cx="46291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2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A6CE-EA08-B941-9953-A0BE53BB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Medicaid Work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38734-9A9E-C04B-98AC-8A7B4747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OPWDD waiver services are funded through Medicaid</a:t>
            </a:r>
          </a:p>
          <a:p>
            <a:endParaRPr lang="en-US" dirty="0"/>
          </a:p>
          <a:p>
            <a:r>
              <a:rPr lang="en-US" dirty="0"/>
              <a:t>Types of Medicaid:</a:t>
            </a:r>
          </a:p>
          <a:p>
            <a:pPr lvl="1"/>
            <a:r>
              <a:rPr lang="en-US" dirty="0"/>
              <a:t>Medicaid with Community Based Long Term Care (“Straight Medicaid”)</a:t>
            </a:r>
          </a:p>
          <a:p>
            <a:pPr lvl="1"/>
            <a:r>
              <a:rPr lang="en-US" dirty="0"/>
              <a:t>Managed Care Medicaid</a:t>
            </a:r>
          </a:p>
          <a:p>
            <a:pPr lvl="1"/>
            <a:r>
              <a:rPr lang="en-US" dirty="0"/>
              <a:t>Medicaid with Managed Long Term Care (MLTC)</a:t>
            </a:r>
          </a:p>
          <a:p>
            <a:pPr lvl="2"/>
            <a:r>
              <a:rPr lang="en-US" dirty="0"/>
              <a:t>Not possible to have both waiver services and MLTC</a:t>
            </a:r>
          </a:p>
          <a:p>
            <a:pPr lvl="2"/>
            <a:endParaRPr lang="en-US" dirty="0"/>
          </a:p>
          <a:p>
            <a:r>
              <a:rPr lang="en-US" dirty="0"/>
              <a:t>Supplemental Security Income (SSI)</a:t>
            </a:r>
          </a:p>
          <a:p>
            <a:pPr lvl="1"/>
            <a:r>
              <a:rPr lang="en-US" dirty="0"/>
              <a:t>At 18, people can apply based on their own income</a:t>
            </a:r>
          </a:p>
          <a:p>
            <a:pPr lvl="2"/>
            <a:r>
              <a:rPr lang="en-US" dirty="0"/>
              <a:t>Can apply before age 18 to establish Disabled Adult Status (DAC), even if they don’t qualify based on family income</a:t>
            </a:r>
          </a:p>
          <a:p>
            <a:pPr lvl="1"/>
            <a:r>
              <a:rPr lang="en-US" dirty="0"/>
              <a:t>Once you have SSI, you automatically enroll in Medicaid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0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OPWDD: </a:t>
            </a:r>
            <a:br>
              <a:rPr lang="en-US" dirty="0"/>
            </a:br>
            <a:r>
              <a:rPr lang="en-US" dirty="0"/>
              <a:t>Front Door Process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Front Door Information Session</a:t>
            </a:r>
          </a:p>
          <a:p>
            <a:pPr marL="914400" lvl="1" indent="-514350"/>
            <a:r>
              <a:rPr lang="en-US" dirty="0"/>
              <a:t>Explains the services available through OPWDD and the process for obtaining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Front Door Phone Interview</a:t>
            </a:r>
          </a:p>
          <a:p>
            <a:pPr marL="914400" lvl="1" indent="-514350"/>
            <a:r>
              <a:rPr lang="en-US" dirty="0"/>
              <a:t>Interview with a Front Door facilitator about the person’s abilities and needs, used to determine need for services</a:t>
            </a:r>
          </a:p>
        </p:txBody>
      </p:sp>
      <p:pic>
        <p:nvPicPr>
          <p:cNvPr id="17418" name="Picture 10" descr="Image result for opwdd front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2" y="146822"/>
            <a:ext cx="944880" cy="11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5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OPWDD: </a:t>
            </a:r>
            <a:br>
              <a:rPr lang="en-US" dirty="0"/>
            </a:br>
            <a:r>
              <a:rPr lang="en-US" dirty="0"/>
              <a:t>Care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Care Manager: case manager who helps apply for and coordinate OPWDD services</a:t>
            </a:r>
          </a:p>
          <a:p>
            <a:r>
              <a:rPr lang="en-US" dirty="0"/>
              <a:t>Required in order to receive most OPWDD services</a:t>
            </a:r>
          </a:p>
          <a:p>
            <a:r>
              <a:rPr lang="en-US" dirty="0"/>
              <a:t>Available through Care Coordination Organizations (CCOs):</a:t>
            </a:r>
          </a:p>
          <a:p>
            <a:pPr lvl="1"/>
            <a:r>
              <a:rPr lang="en-US" dirty="0"/>
              <a:t>Advance Care Alliance</a:t>
            </a:r>
          </a:p>
          <a:p>
            <a:pPr lvl="1"/>
            <a:r>
              <a:rPr lang="en-US" dirty="0"/>
              <a:t>Care Design NY</a:t>
            </a:r>
          </a:p>
          <a:p>
            <a:pPr lvl="1"/>
            <a:r>
              <a:rPr lang="en-US" dirty="0"/>
              <a:t>Tri-County Care</a:t>
            </a:r>
          </a:p>
          <a:p>
            <a:r>
              <a:rPr lang="en-US" dirty="0"/>
              <a:t>CCOs may be able to assist with obtaining OPWDD eligibility and the Front Door process</a:t>
            </a:r>
          </a:p>
        </p:txBody>
      </p:sp>
      <p:pic>
        <p:nvPicPr>
          <p:cNvPr id="15362" name="Picture 2" descr="Image result for support 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15" y="3429000"/>
            <a:ext cx="1517085" cy="12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7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B743-63B1-994E-B918-82D9AF00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OPWDD: </a:t>
            </a:r>
            <a:br>
              <a:rPr lang="en-US" dirty="0"/>
            </a:br>
            <a:r>
              <a:rPr lang="en-US" dirty="0"/>
              <a:t>Front Door Process 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F3D3-6805-E046-9042-2679E3C4A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Service Request &amp; Authorization</a:t>
            </a:r>
          </a:p>
          <a:p>
            <a:pPr marL="914400" lvl="1" indent="-514350"/>
            <a:r>
              <a:rPr lang="en-US" dirty="0"/>
              <a:t>Individual services are requested, reviewed, and authorized by OPWDD’s Front Door team</a:t>
            </a:r>
          </a:p>
          <a:p>
            <a:pPr marL="914400" lvl="1" indent="-514350"/>
            <a:r>
              <a:rPr lang="en-US" dirty="0"/>
              <a:t>Care Manager and Front Door facilitator work together to process service requests</a:t>
            </a:r>
          </a:p>
          <a:p>
            <a:pPr marL="914400" lvl="1" indent="-514350"/>
            <a:r>
              <a:rPr lang="en-US" dirty="0"/>
              <a:t>People new to services have to enroll in OPWDD’s Medicaid waiver</a:t>
            </a:r>
          </a:p>
          <a:p>
            <a:pPr marL="1314450" lvl="2" indent="-514350"/>
            <a:r>
              <a:rPr lang="en-US" dirty="0"/>
              <a:t>Happens at same time as service authorization request if person is new to waiver services</a:t>
            </a:r>
          </a:p>
          <a:p>
            <a:endParaRPr lang="en-US" dirty="0"/>
          </a:p>
        </p:txBody>
      </p:sp>
      <p:pic>
        <p:nvPicPr>
          <p:cNvPr id="4" name="Picture 10" descr="Image result for opwdd front door">
            <a:extLst>
              <a:ext uri="{FF2B5EF4-FFF2-40B4-BE49-F238E27FC236}">
                <a16:creationId xmlns:a16="http://schemas.microsoft.com/office/drawing/2014/main" id="{2BDFB298-C178-894B-A0CA-0D3C1231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6"/>
            <a:ext cx="944880" cy="11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8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to 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numCol="2">
            <a:normAutofit/>
          </a:bodyPr>
          <a:lstStyle/>
          <a:p>
            <a:r>
              <a:rPr lang="en-US" dirty="0"/>
              <a:t>Guardianship</a:t>
            </a:r>
          </a:p>
          <a:p>
            <a:r>
              <a:rPr lang="en-US" dirty="0"/>
              <a:t>Supplemental Security Income (SSI)</a:t>
            </a:r>
          </a:p>
          <a:p>
            <a:r>
              <a:rPr lang="en-US" dirty="0"/>
              <a:t>NY State/NYC ID Card</a:t>
            </a:r>
          </a:p>
          <a:p>
            <a:r>
              <a:rPr lang="en-US" dirty="0"/>
              <a:t>Adult Medicine</a:t>
            </a:r>
          </a:p>
          <a:p>
            <a:r>
              <a:rPr lang="en-US" dirty="0"/>
              <a:t>Therapies &amp; Counseling</a:t>
            </a:r>
          </a:p>
          <a:p>
            <a:endParaRPr lang="en-US" dirty="0"/>
          </a:p>
          <a:p>
            <a:r>
              <a:rPr lang="en-US" dirty="0"/>
              <a:t>Supplemental Needs Trusts</a:t>
            </a:r>
          </a:p>
          <a:p>
            <a:r>
              <a:rPr lang="en-US" dirty="0"/>
              <a:t>Home Care Services</a:t>
            </a:r>
          </a:p>
          <a:p>
            <a:r>
              <a:rPr lang="en-US" dirty="0"/>
              <a:t>Benefits &amp; Work Incentives Counseling</a:t>
            </a:r>
          </a:p>
          <a:p>
            <a:r>
              <a:rPr lang="en-US" dirty="0"/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851877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68BD-E5E3-B145-890B-51130F20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Planning in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B6247-8025-CC4A-A745-FB87E9C7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Focused IEP (age 15+)</a:t>
            </a:r>
          </a:p>
          <a:p>
            <a:pPr lvl="1"/>
            <a:r>
              <a:rPr lang="en-US" dirty="0"/>
              <a:t>Student included in meeting</a:t>
            </a:r>
          </a:p>
          <a:p>
            <a:pPr lvl="1"/>
            <a:r>
              <a:rPr lang="en-US" dirty="0"/>
              <a:t>Measurable Postsecondary Goals</a:t>
            </a:r>
          </a:p>
          <a:p>
            <a:pPr lvl="1"/>
            <a:r>
              <a:rPr lang="en-US" dirty="0"/>
              <a:t>Coordinated Set of Transition Activities</a:t>
            </a:r>
          </a:p>
          <a:p>
            <a:r>
              <a:rPr lang="en-US" dirty="0"/>
              <a:t>Work-Based Learning</a:t>
            </a:r>
          </a:p>
          <a:p>
            <a:r>
              <a:rPr lang="en-US" dirty="0"/>
              <a:t>Vocational Assessments</a:t>
            </a:r>
          </a:p>
          <a:p>
            <a:r>
              <a:rPr lang="en-US" dirty="0"/>
              <a:t>Travel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9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7304"/>
            <a:ext cx="8229600" cy="114300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BEC1A-FFFC-874A-8D90-09431368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27" y="1847425"/>
            <a:ext cx="6037545" cy="31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5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OPWDD &amp; ACCES-VR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OPWDD</a:t>
            </a:r>
          </a:p>
          <a:p>
            <a:pPr lvl="1"/>
            <a:r>
              <a:rPr lang="en-US" dirty="0"/>
              <a:t>NY State Office for People With Developmental Disabilities</a:t>
            </a:r>
          </a:p>
          <a:p>
            <a:pPr lvl="1"/>
            <a:r>
              <a:rPr lang="en-US" dirty="0"/>
              <a:t>Services for people with developmental disabilities</a:t>
            </a:r>
          </a:p>
          <a:p>
            <a:pPr lvl="1"/>
            <a:r>
              <a:rPr lang="en-US" dirty="0"/>
              <a:t>Available services include supported employment, day habilitation, and other support services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	ACCES-VR</a:t>
            </a:r>
          </a:p>
          <a:p>
            <a:pPr lvl="1"/>
            <a:r>
              <a:rPr lang="en-US" dirty="0"/>
              <a:t>NY State Adult Career &amp; Continuing Education Services-Vocational Rehabilitation</a:t>
            </a:r>
          </a:p>
          <a:p>
            <a:pPr lvl="1"/>
            <a:r>
              <a:rPr lang="en-US" dirty="0"/>
              <a:t>Career counseling and employment assistance for people with all disabilities</a:t>
            </a:r>
          </a:p>
          <a:p>
            <a:endParaRPr lang="en-US" dirty="0"/>
          </a:p>
        </p:txBody>
      </p:sp>
      <p:pic>
        <p:nvPicPr>
          <p:cNvPr id="12290" name="Picture 2" descr="Image result for acces-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5773528"/>
            <a:ext cx="3257005" cy="7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opw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89" y="1335588"/>
            <a:ext cx="2581819" cy="5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5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ACCES-VR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ACCES-VR services focus on employment</a:t>
            </a:r>
          </a:p>
          <a:p>
            <a:r>
              <a:rPr lang="en-US" dirty="0"/>
              <a:t>To access services, you must attend an information session and submit an application with proof of disability</a:t>
            </a:r>
          </a:p>
          <a:p>
            <a:r>
              <a:rPr lang="en-US" dirty="0"/>
              <a:t>Career counselor helps create an individual employment plan for the person</a:t>
            </a:r>
          </a:p>
          <a:p>
            <a:r>
              <a:rPr lang="en-US" dirty="0"/>
              <a:t>Referrals may be made for vocational evaluations, training and education programs, supported employment services, and tuition subsidy</a:t>
            </a:r>
          </a:p>
          <a:p>
            <a:r>
              <a:rPr lang="en-US" dirty="0"/>
              <a:t>To access employment services through OPWDD, including supported employment, you have to go through ACCES-VR first</a:t>
            </a:r>
          </a:p>
          <a:p>
            <a:endParaRPr lang="en-US" dirty="0"/>
          </a:p>
        </p:txBody>
      </p:sp>
      <p:pic>
        <p:nvPicPr>
          <p:cNvPr id="14340" name="Picture 4" descr="Image result for acces-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92076"/>
            <a:ext cx="2720426" cy="118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OPWDD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Services support people with developmental disabilities in different areas of life including employment, daily living skills, recreation, etc.</a:t>
            </a:r>
          </a:p>
          <a:p>
            <a:r>
              <a:rPr lang="en-US" dirty="0"/>
              <a:t>	Services are provided through various agencies (e.g. AHRC, YAI, ADAPT, </a:t>
            </a:r>
            <a:r>
              <a:rPr lang="en-US" dirty="0" err="1"/>
              <a:t>Sinergia</a:t>
            </a:r>
            <a:r>
              <a:rPr lang="en-US" dirty="0"/>
              <a:t>, </a:t>
            </a:r>
            <a:r>
              <a:rPr lang="en-US" dirty="0" err="1"/>
              <a:t>Lifespire</a:t>
            </a:r>
            <a:r>
              <a:rPr lang="en-US" dirty="0"/>
              <a:t>)</a:t>
            </a:r>
          </a:p>
          <a:p>
            <a:r>
              <a:rPr lang="en-US" dirty="0"/>
              <a:t>To access services, you must establish eligibility and complete the Front Door process</a:t>
            </a:r>
          </a:p>
          <a:p>
            <a:r>
              <a:rPr lang="en-US" dirty="0"/>
              <a:t>	All services must be approved by OPWDD based on need</a:t>
            </a:r>
          </a:p>
          <a:p>
            <a:r>
              <a:rPr lang="en-US" dirty="0"/>
              <a:t>Services paid for through Medicaid and state family support funding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6" name="Picture 4" descr="Image result for opw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68" y="274638"/>
            <a:ext cx="1153932" cy="11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5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OPWDD: </a:t>
            </a:r>
            <a:r>
              <a:rPr lang="en-US" dirty="0"/>
              <a:t>Adult Day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Supported Employment</a:t>
            </a:r>
          </a:p>
          <a:p>
            <a:pPr lvl="1"/>
            <a:r>
              <a:rPr lang="en-US" dirty="0"/>
              <a:t>Paid employment with support from a job coach</a:t>
            </a:r>
          </a:p>
          <a:p>
            <a:r>
              <a:rPr lang="en-US" dirty="0"/>
              <a:t>Day Habilitation – Without Walls</a:t>
            </a:r>
          </a:p>
          <a:p>
            <a:pPr lvl="1"/>
            <a:r>
              <a:rPr lang="en-US" dirty="0"/>
              <a:t>Structured activities in the community</a:t>
            </a:r>
          </a:p>
          <a:p>
            <a:r>
              <a:rPr lang="en-US" dirty="0"/>
              <a:t>Day Habilitation – Traditional/With Walls</a:t>
            </a:r>
          </a:p>
          <a:p>
            <a:pPr lvl="1"/>
            <a:r>
              <a:rPr lang="en-US" dirty="0"/>
              <a:t>Structured activities both in a program building and in the community</a:t>
            </a:r>
          </a:p>
          <a:p>
            <a:r>
              <a:rPr lang="en-US" dirty="0"/>
              <a:t>Community Habilitation</a:t>
            </a:r>
          </a:p>
          <a:p>
            <a:pPr lvl="1"/>
            <a:r>
              <a:rPr lang="en-US" dirty="0"/>
              <a:t>1:1 skills development service at home and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08817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OPWDD: </a:t>
            </a:r>
            <a:r>
              <a:rPr lang="en-US" dirty="0"/>
              <a:t>Other Employment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Employment Training Program (ETP)</a:t>
            </a:r>
          </a:p>
          <a:p>
            <a:pPr lvl="1"/>
            <a:r>
              <a:rPr lang="en-US" dirty="0"/>
              <a:t>Up to one year paid internship</a:t>
            </a:r>
          </a:p>
          <a:p>
            <a:pPr lvl="1"/>
            <a:r>
              <a:rPr lang="en-US" dirty="0"/>
              <a:t>Wages are paid by OPWDD with the understanding that the person will be hired at the training site</a:t>
            </a:r>
          </a:p>
          <a:p>
            <a:r>
              <a:rPr lang="en-US" dirty="0"/>
              <a:t>Pathways to Employment (PTE)</a:t>
            </a:r>
          </a:p>
          <a:p>
            <a:pPr lvl="1"/>
            <a:r>
              <a:rPr lang="en-US" dirty="0"/>
              <a:t>Up to one year of multiple unpaid internships and support services</a:t>
            </a:r>
          </a:p>
          <a:p>
            <a:pPr lvl="1"/>
            <a:r>
              <a:rPr lang="en-US" dirty="0"/>
              <a:t>Goal is to help the person explore career experiences and develop a plan for employment</a:t>
            </a:r>
          </a:p>
        </p:txBody>
      </p:sp>
    </p:spTree>
    <p:extLst>
      <p:ext uri="{BB962C8B-B14F-4D97-AF65-F5344CB8AC3E}">
        <p14:creationId xmlns:p14="http://schemas.microsoft.com/office/powerpoint/2010/main" val="174630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OPWDD: </a:t>
            </a:r>
            <a:r>
              <a:rPr lang="en-US" dirty="0"/>
              <a:t>Other Services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Community habilitation</a:t>
            </a:r>
          </a:p>
          <a:p>
            <a:pPr lvl="1"/>
            <a:r>
              <a:rPr lang="en-US" dirty="0"/>
              <a:t>Community inclusion and help learning daily living skills</a:t>
            </a:r>
          </a:p>
          <a:p>
            <a:r>
              <a:rPr lang="en-US" dirty="0"/>
              <a:t>Respite</a:t>
            </a:r>
          </a:p>
          <a:p>
            <a:pPr lvl="1"/>
            <a:r>
              <a:rPr lang="en-US" dirty="0"/>
              <a:t>Short-term care to give the family a break, either at home or at a separate location</a:t>
            </a:r>
          </a:p>
          <a:p>
            <a:r>
              <a:rPr lang="en-US" dirty="0"/>
              <a:t>Behavior Management</a:t>
            </a:r>
          </a:p>
          <a:p>
            <a:pPr lvl="1"/>
            <a:r>
              <a:rPr lang="en-US" dirty="0"/>
              <a:t>Assists family with strategies for managing challenging behaviors at home</a:t>
            </a:r>
          </a:p>
          <a:p>
            <a:r>
              <a:rPr lang="en-US" dirty="0"/>
              <a:t>Family Reimbursement</a:t>
            </a:r>
          </a:p>
          <a:p>
            <a:pPr lvl="1"/>
            <a:r>
              <a:rPr lang="en-US" dirty="0"/>
              <a:t>Reimbursement for goods and services, up to $500 a year</a:t>
            </a:r>
          </a:p>
        </p:txBody>
      </p:sp>
    </p:spTree>
    <p:extLst>
      <p:ext uri="{BB962C8B-B14F-4D97-AF65-F5344CB8AC3E}">
        <p14:creationId xmlns:p14="http://schemas.microsoft.com/office/powerpoint/2010/main" val="247212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32" y="274638"/>
            <a:ext cx="8146868" cy="1143000"/>
          </a:xfrm>
        </p:spPr>
        <p:txBody>
          <a:bodyPr>
            <a:normAutofit/>
          </a:bodyPr>
          <a:lstStyle/>
          <a:p>
            <a:r>
              <a:rPr lang="en-US" b="1" dirty="0"/>
              <a:t>OPWDD: </a:t>
            </a:r>
            <a:r>
              <a:rPr lang="en-US" dirty="0"/>
              <a:t>Self-Direction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Annual budget that can be used to fund individualized supports and services</a:t>
            </a:r>
          </a:p>
          <a:p>
            <a:r>
              <a:rPr lang="en-US" dirty="0"/>
              <a:t>Annual budget is based on the individual’s needs and expenses must be approved by OPWDD</a:t>
            </a:r>
          </a:p>
          <a:p>
            <a:r>
              <a:rPr lang="en-US" dirty="0"/>
              <a:t>A specialized broker works with the family and Care Manager to manage the budget</a:t>
            </a:r>
          </a:p>
          <a:p>
            <a:r>
              <a:rPr lang="en-US" dirty="0"/>
              <a:t>Fiscal Intermediary coordinates payments</a:t>
            </a:r>
          </a:p>
          <a:p>
            <a:endParaRPr lang="en-US" dirty="0"/>
          </a:p>
        </p:txBody>
      </p:sp>
      <p:pic>
        <p:nvPicPr>
          <p:cNvPr id="21510" name="Picture 6" descr="Image result for opwdd self-dir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95" y="5896556"/>
            <a:ext cx="3475973" cy="8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OPWDD Eligibility: </a:t>
            </a:r>
            <a:br>
              <a:rPr lang="en-US" dirty="0"/>
            </a:br>
            <a:r>
              <a:rPr lang="en-US" dirty="0"/>
              <a:t>Required Documents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Psychological Evaluation (within 3 years)</a:t>
            </a:r>
          </a:p>
          <a:p>
            <a:pPr lvl="1"/>
            <a:r>
              <a:rPr lang="en-US" dirty="0"/>
              <a:t>Must include IQ and adaptive behavior scales</a:t>
            </a:r>
          </a:p>
          <a:p>
            <a:r>
              <a:rPr lang="en-US" dirty="0"/>
              <a:t>Psychosocial Evaluation (within 1 year)</a:t>
            </a:r>
          </a:p>
          <a:p>
            <a:r>
              <a:rPr lang="en-US" dirty="0"/>
              <a:t>Medical Report (within 1 year)</a:t>
            </a:r>
          </a:p>
          <a:p>
            <a:endParaRPr lang="en-US" dirty="0"/>
          </a:p>
          <a:p>
            <a:r>
              <a:rPr lang="en-US" dirty="0"/>
              <a:t>Criteria for eligibility:</a:t>
            </a:r>
          </a:p>
          <a:p>
            <a:pPr lvl="1"/>
            <a:r>
              <a:rPr lang="en-US" dirty="0"/>
              <a:t>Developmental disability diagnosis: Cerebral palsy, intellectual disability, epilepsy, autism, neurological impairment, familial dysautonomia, traumatic brain injury</a:t>
            </a:r>
          </a:p>
          <a:p>
            <a:pPr lvl="1"/>
            <a:r>
              <a:rPr lang="en-US" dirty="0"/>
              <a:t>Diagnosis prior to age 22</a:t>
            </a:r>
          </a:p>
          <a:p>
            <a:pPr lvl="1"/>
            <a:r>
              <a:rPr lang="en-US" dirty="0"/>
              <a:t>Disability causes substantial deficit to a person’s ability to function independently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Evaluations can be obtained from an Article 16 clinic</a:t>
            </a:r>
          </a:p>
          <a:p>
            <a:r>
              <a:rPr lang="en-US" dirty="0"/>
              <a:t>Medical Report and TB test results can be requested from your child’s doctor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  <p:pic>
        <p:nvPicPr>
          <p:cNvPr id="16386" name="Picture 2" descr="Image result for paper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21" y="1417638"/>
            <a:ext cx="1564453" cy="154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7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777</Words>
  <Application>Microsoft Office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Adult Services: What You Need to Know  </vt:lpstr>
      <vt:lpstr>OPWDD &amp; ACCES-VR</vt:lpstr>
      <vt:lpstr>ACCES-VR</vt:lpstr>
      <vt:lpstr>OPWDD</vt:lpstr>
      <vt:lpstr>OPWDD: Adult Day Services</vt:lpstr>
      <vt:lpstr>OPWDD: Other Employment Supports</vt:lpstr>
      <vt:lpstr>PowerPoint Presentation</vt:lpstr>
      <vt:lpstr>OPWDD: Self-Direction</vt:lpstr>
      <vt:lpstr>OPWDD Eligibility:  Required Documents </vt:lpstr>
      <vt:lpstr>PowerPoint Presentation</vt:lpstr>
      <vt:lpstr>Making Medicaid Work for You</vt:lpstr>
      <vt:lpstr>OPWDD:  Front Door Process (Part 1)</vt:lpstr>
      <vt:lpstr>OPWDD:  Care Coordination</vt:lpstr>
      <vt:lpstr>OPWDD:  Front Door Process (Part 2)</vt:lpstr>
      <vt:lpstr>Other Things to Think About</vt:lpstr>
      <vt:lpstr>Transition Planning in Schools</vt:lpstr>
      <vt:lpstr>PowerPoint Presentation</vt:lpstr>
    </vt:vector>
  </TitlesOfParts>
  <Company>NYC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After Graduation</dc:title>
  <dc:creator>User</dc:creator>
  <cp:lastModifiedBy>Magdalena Maldonado</cp:lastModifiedBy>
  <cp:revision>32</cp:revision>
  <cp:lastPrinted>2019-10-16T13:17:58Z</cp:lastPrinted>
  <dcterms:created xsi:type="dcterms:W3CDTF">2015-09-10T02:12:08Z</dcterms:created>
  <dcterms:modified xsi:type="dcterms:W3CDTF">2019-10-16T13:20:40Z</dcterms:modified>
</cp:coreProperties>
</file>